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handoutMasterIdLst>
    <p:handoutMasterId r:id="rId22"/>
  </p:handoutMasterIdLst>
  <p:sldIdLst>
    <p:sldId id="258" r:id="rId2"/>
    <p:sldId id="259" r:id="rId3"/>
    <p:sldId id="260" r:id="rId4"/>
    <p:sldId id="261" r:id="rId5"/>
    <p:sldId id="262" r:id="rId6"/>
    <p:sldId id="263" r:id="rId7"/>
    <p:sldId id="265" r:id="rId8"/>
    <p:sldId id="281" r:id="rId9"/>
    <p:sldId id="266" r:id="rId10"/>
    <p:sldId id="269" r:id="rId11"/>
    <p:sldId id="282" r:id="rId12"/>
    <p:sldId id="270" r:id="rId13"/>
    <p:sldId id="283" r:id="rId14"/>
    <p:sldId id="284" r:id="rId15"/>
    <p:sldId id="285" r:id="rId16"/>
    <p:sldId id="273" r:id="rId17"/>
    <p:sldId id="272" r:id="rId18"/>
    <p:sldId id="275" r:id="rId19"/>
    <p:sldId id="277" r:id="rId20"/>
  </p:sldIdLst>
  <p:sldSz cx="12192000" cy="6858000"/>
  <p:notesSz cx="666908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6C92A655-7E42-4FED-9569-C86AA454894A}" type="datetimeFigureOut">
              <a:rPr lang="tr-TR" smtClean="0"/>
              <a:pPr/>
              <a:t>17.02.2019</a:t>
            </a:fld>
            <a:endParaRPr lang="tr-TR"/>
          </a:p>
        </p:txBody>
      </p:sp>
      <p:sp>
        <p:nvSpPr>
          <p:cNvPr id="4" name="Altbilgi Yer Tutucusu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0F791B34-996F-4DF5-8579-8D2C3D0C5B38}" type="slidenum">
              <a:rPr lang="tr-TR" smtClean="0"/>
              <a:pPr/>
              <a:t>‹#›</a:t>
            </a:fld>
            <a:endParaRPr lang="tr-TR"/>
          </a:p>
        </p:txBody>
      </p:sp>
    </p:spTree>
    <p:extLst>
      <p:ext uri="{BB962C8B-B14F-4D97-AF65-F5344CB8AC3E}">
        <p14:creationId xmlns="" xmlns:p14="http://schemas.microsoft.com/office/powerpoint/2010/main" val="1134410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EBBE3DF0-C4E8-4563-9C7F-8F63F40295DE}" type="datetimeFigureOut">
              <a:rPr lang="tr-TR" smtClean="0"/>
              <a:pPr/>
              <a:t>17.02.2019</a:t>
            </a:fld>
            <a:endParaRPr lang="tr-TR"/>
          </a:p>
        </p:txBody>
      </p:sp>
      <p:sp>
        <p:nvSpPr>
          <p:cNvPr id="4" name="Slayt Görüntüsü Yer Tutucus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CA728372-DE55-4B66-8177-BCD6F95986E6}" type="slidenum">
              <a:rPr lang="tr-TR" smtClean="0"/>
              <a:pPr/>
              <a:t>‹#›</a:t>
            </a:fld>
            <a:endParaRPr lang="tr-TR"/>
          </a:p>
        </p:txBody>
      </p:sp>
    </p:spTree>
    <p:extLst>
      <p:ext uri="{BB962C8B-B14F-4D97-AF65-F5344CB8AC3E}">
        <p14:creationId xmlns="" xmlns:p14="http://schemas.microsoft.com/office/powerpoint/2010/main" val="346566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a:t>
            </a:fld>
            <a:endParaRPr lang="tr-TR"/>
          </a:p>
        </p:txBody>
      </p:sp>
    </p:spTree>
    <p:extLst>
      <p:ext uri="{BB962C8B-B14F-4D97-AF65-F5344CB8AC3E}">
        <p14:creationId xmlns="" xmlns:p14="http://schemas.microsoft.com/office/powerpoint/2010/main" val="902884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10</a:t>
            </a:fld>
            <a:endParaRPr lang="tr-TR"/>
          </a:p>
        </p:txBody>
      </p:sp>
    </p:spTree>
    <p:extLst>
      <p:ext uri="{BB962C8B-B14F-4D97-AF65-F5344CB8AC3E}">
        <p14:creationId xmlns="" xmlns:p14="http://schemas.microsoft.com/office/powerpoint/2010/main" val="2576391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11</a:t>
            </a:fld>
            <a:endParaRPr lang="tr-TR"/>
          </a:p>
        </p:txBody>
      </p:sp>
    </p:spTree>
    <p:extLst>
      <p:ext uri="{BB962C8B-B14F-4D97-AF65-F5344CB8AC3E}">
        <p14:creationId xmlns="" xmlns:p14="http://schemas.microsoft.com/office/powerpoint/2010/main" val="4194638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12</a:t>
            </a:fld>
            <a:endParaRPr lang="tr-TR"/>
          </a:p>
        </p:txBody>
      </p:sp>
    </p:spTree>
    <p:extLst>
      <p:ext uri="{BB962C8B-B14F-4D97-AF65-F5344CB8AC3E}">
        <p14:creationId xmlns="" xmlns:p14="http://schemas.microsoft.com/office/powerpoint/2010/main" val="2538012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13</a:t>
            </a:fld>
            <a:endParaRPr lang="tr-TR"/>
          </a:p>
        </p:txBody>
      </p:sp>
    </p:spTree>
    <p:extLst>
      <p:ext uri="{BB962C8B-B14F-4D97-AF65-F5344CB8AC3E}">
        <p14:creationId xmlns="" xmlns:p14="http://schemas.microsoft.com/office/powerpoint/2010/main" val="4194638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14</a:t>
            </a:fld>
            <a:endParaRPr lang="tr-TR"/>
          </a:p>
        </p:txBody>
      </p:sp>
    </p:spTree>
    <p:extLst>
      <p:ext uri="{BB962C8B-B14F-4D97-AF65-F5344CB8AC3E}">
        <p14:creationId xmlns="" xmlns:p14="http://schemas.microsoft.com/office/powerpoint/2010/main" val="2538012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15</a:t>
            </a:fld>
            <a:endParaRPr lang="tr-TR"/>
          </a:p>
        </p:txBody>
      </p:sp>
    </p:spTree>
    <p:extLst>
      <p:ext uri="{BB962C8B-B14F-4D97-AF65-F5344CB8AC3E}">
        <p14:creationId xmlns:p14="http://schemas.microsoft.com/office/powerpoint/2010/main" xmlns="" val="1149957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16</a:t>
            </a:fld>
            <a:endParaRPr lang="tr-TR"/>
          </a:p>
        </p:txBody>
      </p:sp>
    </p:spTree>
    <p:extLst>
      <p:ext uri="{BB962C8B-B14F-4D97-AF65-F5344CB8AC3E}">
        <p14:creationId xmlns="" xmlns:p14="http://schemas.microsoft.com/office/powerpoint/2010/main" val="3409940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17</a:t>
            </a:fld>
            <a:endParaRPr lang="tr-TR"/>
          </a:p>
        </p:txBody>
      </p:sp>
    </p:spTree>
    <p:extLst>
      <p:ext uri="{BB962C8B-B14F-4D97-AF65-F5344CB8AC3E}">
        <p14:creationId xmlns="" xmlns:p14="http://schemas.microsoft.com/office/powerpoint/2010/main" val="1777207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18</a:t>
            </a:fld>
            <a:endParaRPr lang="tr-TR"/>
          </a:p>
        </p:txBody>
      </p:sp>
    </p:spTree>
    <p:extLst>
      <p:ext uri="{BB962C8B-B14F-4D97-AF65-F5344CB8AC3E}">
        <p14:creationId xmlns="" xmlns:p14="http://schemas.microsoft.com/office/powerpoint/2010/main" val="2224262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19</a:t>
            </a:fld>
            <a:endParaRPr lang="tr-TR"/>
          </a:p>
        </p:txBody>
      </p:sp>
    </p:spTree>
    <p:extLst>
      <p:ext uri="{BB962C8B-B14F-4D97-AF65-F5344CB8AC3E}">
        <p14:creationId xmlns="" xmlns:p14="http://schemas.microsoft.com/office/powerpoint/2010/main" val="73266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2</a:t>
            </a:fld>
            <a:endParaRPr lang="tr-TR"/>
          </a:p>
        </p:txBody>
      </p:sp>
    </p:spTree>
    <p:extLst>
      <p:ext uri="{BB962C8B-B14F-4D97-AF65-F5344CB8AC3E}">
        <p14:creationId xmlns="" xmlns:p14="http://schemas.microsoft.com/office/powerpoint/2010/main" val="350013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3</a:t>
            </a:fld>
            <a:endParaRPr lang="tr-TR"/>
          </a:p>
        </p:txBody>
      </p:sp>
    </p:spTree>
    <p:extLst>
      <p:ext uri="{BB962C8B-B14F-4D97-AF65-F5344CB8AC3E}">
        <p14:creationId xmlns="" xmlns:p14="http://schemas.microsoft.com/office/powerpoint/2010/main" val="2561714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4</a:t>
            </a:fld>
            <a:endParaRPr lang="tr-TR"/>
          </a:p>
        </p:txBody>
      </p:sp>
    </p:spTree>
    <p:extLst>
      <p:ext uri="{BB962C8B-B14F-4D97-AF65-F5344CB8AC3E}">
        <p14:creationId xmlns="" xmlns:p14="http://schemas.microsoft.com/office/powerpoint/2010/main" val="700469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5</a:t>
            </a:fld>
            <a:endParaRPr lang="tr-TR"/>
          </a:p>
        </p:txBody>
      </p:sp>
    </p:spTree>
    <p:extLst>
      <p:ext uri="{BB962C8B-B14F-4D97-AF65-F5344CB8AC3E}">
        <p14:creationId xmlns="" xmlns:p14="http://schemas.microsoft.com/office/powerpoint/2010/main" val="813474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6</a:t>
            </a:fld>
            <a:endParaRPr lang="tr-TR"/>
          </a:p>
        </p:txBody>
      </p:sp>
    </p:spTree>
    <p:extLst>
      <p:ext uri="{BB962C8B-B14F-4D97-AF65-F5344CB8AC3E}">
        <p14:creationId xmlns="" xmlns:p14="http://schemas.microsoft.com/office/powerpoint/2010/main" val="1897955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7</a:t>
            </a:fld>
            <a:endParaRPr lang="tr-TR"/>
          </a:p>
        </p:txBody>
      </p:sp>
    </p:spTree>
    <p:extLst>
      <p:ext uri="{BB962C8B-B14F-4D97-AF65-F5344CB8AC3E}">
        <p14:creationId xmlns="" xmlns:p14="http://schemas.microsoft.com/office/powerpoint/2010/main" val="1055545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8</a:t>
            </a:fld>
            <a:endParaRPr lang="tr-TR"/>
          </a:p>
        </p:txBody>
      </p:sp>
    </p:spTree>
    <p:extLst>
      <p:ext uri="{BB962C8B-B14F-4D97-AF65-F5344CB8AC3E}">
        <p14:creationId xmlns="" xmlns:p14="http://schemas.microsoft.com/office/powerpoint/2010/main" val="2566021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A728372-DE55-4B66-8177-BCD6F95986E6}" type="slidenum">
              <a:rPr lang="tr-TR" smtClean="0"/>
              <a:pPr/>
              <a:t>9</a:t>
            </a:fld>
            <a:endParaRPr lang="tr-TR"/>
          </a:p>
        </p:txBody>
      </p:sp>
    </p:spTree>
    <p:extLst>
      <p:ext uri="{BB962C8B-B14F-4D97-AF65-F5344CB8AC3E}">
        <p14:creationId xmlns="" xmlns:p14="http://schemas.microsoft.com/office/powerpoint/2010/main" val="76468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288788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693147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2226953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3201709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1890629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1145015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1921706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3439155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162045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273541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422921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100895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138120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10271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242027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209966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621962D-F7F6-4EC1-AD92-3D5048D6EAC1}"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3439817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621962D-F7F6-4EC1-AD92-3D5048D6EAC1}" type="datetimeFigureOut">
              <a:rPr lang="tr-TR" smtClean="0"/>
              <a:pPr/>
              <a:t>17.02.2019</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4A4B053-BBBF-4562-8F74-55F66791B997}" type="slidenum">
              <a:rPr lang="tr-TR" smtClean="0"/>
              <a:pPr/>
              <a:t>‹#›</a:t>
            </a:fld>
            <a:endParaRPr lang="tr-TR"/>
          </a:p>
        </p:txBody>
      </p:sp>
    </p:spTree>
    <p:extLst>
      <p:ext uri="{BB962C8B-B14F-4D97-AF65-F5344CB8AC3E}">
        <p14:creationId xmlns="" xmlns:p14="http://schemas.microsoft.com/office/powerpoint/2010/main" val="398248076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6600" b="1" dirty="0" smtClean="0"/>
              <a:t>‘’</a:t>
            </a:r>
            <a:r>
              <a:rPr lang="tr-TR" sz="6600" b="1" dirty="0" err="1" smtClean="0"/>
              <a:t>Avrupada</a:t>
            </a:r>
            <a:r>
              <a:rPr lang="tr-TR" sz="6600" b="1" dirty="0" smtClean="0"/>
              <a:t> Mesleki Deneyim’’ Projesi</a:t>
            </a:r>
            <a:endParaRPr lang="tr-TR" sz="6600" b="1" dirty="0"/>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887087" y="1196595"/>
            <a:ext cx="1866900" cy="1866900"/>
          </a:xfrm>
          <a:prstGeom prst="rect">
            <a:avLst/>
          </a:prstGeom>
        </p:spPr>
      </p:pic>
    </p:spTree>
    <p:extLst>
      <p:ext uri="{BB962C8B-B14F-4D97-AF65-F5344CB8AC3E}">
        <p14:creationId xmlns="" xmlns:p14="http://schemas.microsoft.com/office/powerpoint/2010/main" val="2824993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İnşaat  Teknolojisi Alanı – Yapı Ressamlığı Dalı</a:t>
            </a:r>
            <a:endParaRPr lang="tr-TR" dirty="0"/>
          </a:p>
        </p:txBody>
      </p:sp>
      <p:sp>
        <p:nvSpPr>
          <p:cNvPr id="3" name="İçerik Yer Tutucusu 2"/>
          <p:cNvSpPr>
            <a:spLocks noGrp="1"/>
          </p:cNvSpPr>
          <p:nvPr>
            <p:ph idx="1"/>
          </p:nvPr>
        </p:nvSpPr>
        <p:spPr>
          <a:xfrm>
            <a:off x="1037230" y="2666999"/>
            <a:ext cx="11154770" cy="3501789"/>
          </a:xfrm>
        </p:spPr>
        <p:txBody>
          <a:bodyPr>
            <a:noAutofit/>
          </a:bodyPr>
          <a:lstStyle/>
          <a:p>
            <a:pPr marL="0" indent="0">
              <a:buNone/>
            </a:pPr>
            <a:r>
              <a:rPr lang="tr-TR" sz="2800" dirty="0" smtClean="0"/>
              <a:t>Konular					</a:t>
            </a:r>
            <a:r>
              <a:rPr lang="tr-TR" sz="2800" dirty="0"/>
              <a:t>	</a:t>
            </a:r>
            <a:r>
              <a:rPr lang="tr-TR" sz="2800" dirty="0" smtClean="0"/>
              <a:t>:Bilgisayarda blok oluşturarak normal kat planı çizmek(</a:t>
            </a:r>
            <a:r>
              <a:rPr lang="tr-TR" sz="2800" dirty="0" err="1" smtClean="0"/>
              <a:t>AotoCadProğramında</a:t>
            </a:r>
            <a:r>
              <a:rPr lang="tr-TR" sz="2800" dirty="0" smtClean="0"/>
              <a:t>)</a:t>
            </a:r>
          </a:p>
          <a:p>
            <a:pPr marL="0" indent="0">
              <a:buNone/>
            </a:pPr>
            <a:r>
              <a:rPr lang="tr-TR" sz="2800" dirty="0" smtClean="0"/>
              <a:t>1. </a:t>
            </a:r>
            <a:r>
              <a:rPr lang="tr-TR" sz="2800" dirty="0"/>
              <a:t>Hareketlilik   öğrenci:  </a:t>
            </a:r>
            <a:r>
              <a:rPr lang="tr-TR" sz="2800" dirty="0" smtClean="0"/>
              <a:t>07 Nisan 2019 </a:t>
            </a:r>
            <a:r>
              <a:rPr lang="tr-TR" sz="2800" dirty="0"/>
              <a:t>- </a:t>
            </a:r>
            <a:r>
              <a:rPr lang="tr-TR" sz="2800" dirty="0" smtClean="0"/>
              <a:t>27 Nisan 2019 Carl </a:t>
            </a:r>
            <a:r>
              <a:rPr lang="tr-TR" sz="2800" dirty="0" err="1" smtClean="0"/>
              <a:t>Bosch</a:t>
            </a:r>
            <a:r>
              <a:rPr lang="tr-TR" sz="2800" dirty="0" smtClean="0"/>
              <a:t> </a:t>
            </a:r>
            <a:r>
              <a:rPr lang="tr-TR" sz="2800" dirty="0" err="1" smtClean="0"/>
              <a:t>Schule</a:t>
            </a:r>
            <a:r>
              <a:rPr lang="tr-TR" sz="2800" dirty="0" smtClean="0"/>
              <a:t> </a:t>
            </a:r>
            <a:r>
              <a:rPr lang="tr-TR" sz="2800" dirty="0" err="1" smtClean="0"/>
              <a:t>Heidelberg</a:t>
            </a:r>
            <a:r>
              <a:rPr lang="tr-TR" sz="2800" dirty="0" smtClean="0"/>
              <a:t> </a:t>
            </a:r>
            <a:r>
              <a:rPr lang="tr-TR" sz="2800" dirty="0" err="1" smtClean="0"/>
              <a:t>vocational</a:t>
            </a:r>
            <a:r>
              <a:rPr lang="tr-TR" sz="2800" dirty="0" smtClean="0"/>
              <a:t> </a:t>
            </a:r>
            <a:r>
              <a:rPr lang="tr-TR" sz="2800" dirty="0" err="1" smtClean="0"/>
              <a:t>education</a:t>
            </a:r>
            <a:r>
              <a:rPr lang="tr-TR" sz="2800" dirty="0" smtClean="0"/>
              <a:t> – </a:t>
            </a:r>
            <a:r>
              <a:rPr lang="tr-TR" sz="2800" dirty="0" err="1" smtClean="0"/>
              <a:t>Heidelberg</a:t>
            </a:r>
            <a:r>
              <a:rPr lang="tr-TR" sz="2800" dirty="0" smtClean="0"/>
              <a:t> / Almanya</a:t>
            </a:r>
            <a:endParaRPr lang="tr-TR" sz="2800" dirty="0"/>
          </a:p>
          <a:p>
            <a:pPr marL="0" indent="0">
              <a:buNone/>
            </a:pPr>
            <a:r>
              <a:rPr lang="tr-TR" sz="2800" dirty="0" smtClean="0"/>
              <a:t>2. </a:t>
            </a:r>
            <a:r>
              <a:rPr lang="tr-TR" sz="2800" dirty="0"/>
              <a:t>hareketlilik öğretmen: </a:t>
            </a:r>
            <a:r>
              <a:rPr lang="tr-TR" sz="2800" dirty="0" smtClean="0"/>
              <a:t>07 Nisan 2019 </a:t>
            </a:r>
            <a:r>
              <a:rPr lang="tr-TR" sz="2800" dirty="0"/>
              <a:t>- </a:t>
            </a:r>
            <a:r>
              <a:rPr lang="tr-TR" sz="2800" dirty="0" smtClean="0"/>
              <a:t>20 Nisan 2019 Carl </a:t>
            </a:r>
            <a:r>
              <a:rPr lang="tr-TR" sz="2800" dirty="0" err="1" smtClean="0"/>
              <a:t>Bosch</a:t>
            </a:r>
            <a:r>
              <a:rPr lang="tr-TR" sz="2800" dirty="0" smtClean="0"/>
              <a:t> </a:t>
            </a:r>
            <a:r>
              <a:rPr lang="tr-TR" sz="2800" dirty="0" err="1" smtClean="0"/>
              <a:t>Schule</a:t>
            </a:r>
            <a:r>
              <a:rPr lang="tr-TR" sz="2800" dirty="0" smtClean="0"/>
              <a:t> </a:t>
            </a:r>
            <a:r>
              <a:rPr lang="tr-TR" sz="2800" dirty="0" err="1" smtClean="0"/>
              <a:t>Heidelberg</a:t>
            </a:r>
            <a:r>
              <a:rPr lang="tr-TR" sz="2800" dirty="0" smtClean="0"/>
              <a:t> </a:t>
            </a:r>
            <a:r>
              <a:rPr lang="tr-TR" sz="2800" dirty="0" err="1" smtClean="0"/>
              <a:t>vocational</a:t>
            </a:r>
            <a:r>
              <a:rPr lang="tr-TR" sz="2800" dirty="0" smtClean="0"/>
              <a:t> </a:t>
            </a:r>
            <a:r>
              <a:rPr lang="tr-TR" sz="2800" dirty="0" err="1" smtClean="0"/>
              <a:t>education</a:t>
            </a:r>
            <a:r>
              <a:rPr lang="tr-TR" sz="2800" dirty="0" smtClean="0"/>
              <a:t> – </a:t>
            </a:r>
            <a:r>
              <a:rPr lang="tr-TR" sz="2800" dirty="0" err="1" smtClean="0"/>
              <a:t>Heidelberg</a:t>
            </a:r>
            <a:r>
              <a:rPr lang="tr-TR" sz="2800" dirty="0" smtClean="0"/>
              <a:t> / Almanya</a:t>
            </a:r>
            <a:endParaRPr lang="tr-TR" sz="2800" dirty="0"/>
          </a:p>
        </p:txBody>
      </p:sp>
    </p:spTree>
    <p:extLst>
      <p:ext uri="{BB962C8B-B14F-4D97-AF65-F5344CB8AC3E}">
        <p14:creationId xmlns="" xmlns:p14="http://schemas.microsoft.com/office/powerpoint/2010/main" val="292569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237027" y="0"/>
            <a:ext cx="5954973" cy="4466230"/>
          </a:xfrm>
          <a:prstGeom prst="rect">
            <a:avLst/>
          </a:prstGeom>
        </p:spPr>
      </p:pic>
      <p:pic>
        <p:nvPicPr>
          <p:cNvPr id="6" name="Resim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426394" y="3499914"/>
            <a:ext cx="6471946" cy="3358085"/>
          </a:xfrm>
          <a:prstGeom prst="rect">
            <a:avLst/>
          </a:prstGeom>
        </p:spPr>
      </p:pic>
      <p:sp>
        <p:nvSpPr>
          <p:cNvPr id="7" name="Dikdörtgen 6"/>
          <p:cNvSpPr/>
          <p:nvPr/>
        </p:nvSpPr>
        <p:spPr>
          <a:xfrm>
            <a:off x="1505803" y="478789"/>
            <a:ext cx="6096000" cy="1754326"/>
          </a:xfrm>
          <a:prstGeom prst="rect">
            <a:avLst/>
          </a:prstGeom>
        </p:spPr>
        <p:txBody>
          <a:bodyPr wrap="square">
            <a:spAutoFit/>
            <a:scene3d>
              <a:camera prst="orthographicFront"/>
              <a:lightRig rig="soft" dir="t">
                <a:rot lat="0" lon="0" rev="15600000"/>
              </a:lightRig>
            </a:scene3d>
            <a:sp3d extrusionH="57150" prstMaterial="softEdge">
              <a:bevelT w="25400" h="38100"/>
            </a:sp3d>
          </a:bodyPr>
          <a:lstStyle/>
          <a:p>
            <a:r>
              <a:rPr lang="tr-TR" sz="3600" b="1" dirty="0" smtClean="0">
                <a:ln/>
                <a:solidFill>
                  <a:schemeClr val="accent4"/>
                </a:solidFill>
              </a:rPr>
              <a:t>Carl </a:t>
            </a:r>
            <a:r>
              <a:rPr lang="tr-TR" sz="3600" b="1" dirty="0" err="1" smtClean="0">
                <a:ln/>
                <a:solidFill>
                  <a:schemeClr val="accent4"/>
                </a:solidFill>
              </a:rPr>
              <a:t>Bosch</a:t>
            </a:r>
            <a:r>
              <a:rPr lang="tr-TR" sz="3600" b="1" dirty="0" smtClean="0">
                <a:ln/>
                <a:solidFill>
                  <a:schemeClr val="accent4"/>
                </a:solidFill>
              </a:rPr>
              <a:t> </a:t>
            </a:r>
            <a:r>
              <a:rPr lang="tr-TR" sz="3600" b="1" dirty="0" err="1" smtClean="0">
                <a:ln/>
                <a:solidFill>
                  <a:schemeClr val="accent4"/>
                </a:solidFill>
              </a:rPr>
              <a:t>Schule</a:t>
            </a:r>
            <a:r>
              <a:rPr lang="tr-TR" sz="3600" b="1" dirty="0" smtClean="0">
                <a:ln/>
                <a:solidFill>
                  <a:schemeClr val="accent4"/>
                </a:solidFill>
              </a:rPr>
              <a:t> </a:t>
            </a:r>
            <a:r>
              <a:rPr lang="tr-TR" sz="3600" b="1" dirty="0" err="1" smtClean="0">
                <a:ln/>
                <a:solidFill>
                  <a:schemeClr val="accent4"/>
                </a:solidFill>
              </a:rPr>
              <a:t>Heidelberg</a:t>
            </a:r>
            <a:r>
              <a:rPr lang="tr-TR" sz="3600" b="1" dirty="0" smtClean="0">
                <a:ln/>
                <a:solidFill>
                  <a:schemeClr val="accent4"/>
                </a:solidFill>
              </a:rPr>
              <a:t> </a:t>
            </a:r>
            <a:r>
              <a:rPr lang="tr-TR" sz="3600" b="1" dirty="0" err="1" smtClean="0">
                <a:ln/>
                <a:solidFill>
                  <a:schemeClr val="accent4"/>
                </a:solidFill>
              </a:rPr>
              <a:t>vocational</a:t>
            </a:r>
            <a:r>
              <a:rPr lang="tr-TR" sz="3600" b="1" dirty="0" smtClean="0">
                <a:ln/>
                <a:solidFill>
                  <a:schemeClr val="accent4"/>
                </a:solidFill>
              </a:rPr>
              <a:t> </a:t>
            </a:r>
            <a:r>
              <a:rPr lang="tr-TR" sz="3600" b="1" dirty="0" err="1" smtClean="0">
                <a:ln/>
                <a:solidFill>
                  <a:schemeClr val="accent4"/>
                </a:solidFill>
              </a:rPr>
              <a:t>education</a:t>
            </a:r>
            <a:r>
              <a:rPr lang="tr-TR" sz="3600" b="1" dirty="0" smtClean="0">
                <a:ln/>
                <a:solidFill>
                  <a:schemeClr val="accent4"/>
                </a:solidFill>
              </a:rPr>
              <a:t> – </a:t>
            </a:r>
            <a:r>
              <a:rPr lang="tr-TR" sz="3600" b="1" dirty="0" err="1" smtClean="0">
                <a:ln/>
                <a:solidFill>
                  <a:schemeClr val="accent4"/>
                </a:solidFill>
              </a:rPr>
              <a:t>Heidelberg</a:t>
            </a:r>
            <a:r>
              <a:rPr lang="tr-TR" sz="3600" b="1" dirty="0" smtClean="0">
                <a:ln/>
                <a:solidFill>
                  <a:schemeClr val="accent4"/>
                </a:solidFill>
              </a:rPr>
              <a:t> / Almanya</a:t>
            </a:r>
            <a:endParaRPr lang="tr-TR" sz="3600" b="1" dirty="0">
              <a:ln/>
              <a:solidFill>
                <a:schemeClr val="accent4"/>
              </a:solidFill>
            </a:endParaRPr>
          </a:p>
        </p:txBody>
      </p:sp>
    </p:spTree>
    <p:extLst>
      <p:ext uri="{BB962C8B-B14F-4D97-AF65-F5344CB8AC3E}">
        <p14:creationId xmlns="" xmlns:p14="http://schemas.microsoft.com/office/powerpoint/2010/main" val="1718175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Motorlu </a:t>
            </a:r>
            <a:r>
              <a:rPr lang="tr-TR" dirty="0" err="1" smtClean="0"/>
              <a:t>AraçlarTeknolojisi</a:t>
            </a:r>
            <a:r>
              <a:rPr lang="tr-TR" dirty="0" smtClean="0"/>
              <a:t> </a:t>
            </a:r>
            <a:r>
              <a:rPr lang="tr-TR" dirty="0"/>
              <a:t>Alanı </a:t>
            </a:r>
          </a:p>
        </p:txBody>
      </p:sp>
      <p:sp>
        <p:nvSpPr>
          <p:cNvPr id="3" name="İçerik Yer Tutucusu 2"/>
          <p:cNvSpPr>
            <a:spLocks noGrp="1"/>
          </p:cNvSpPr>
          <p:nvPr>
            <p:ph idx="1"/>
          </p:nvPr>
        </p:nvSpPr>
        <p:spPr>
          <a:xfrm>
            <a:off x="1037230" y="2666999"/>
            <a:ext cx="11154770" cy="3501789"/>
          </a:xfrm>
        </p:spPr>
        <p:txBody>
          <a:bodyPr>
            <a:noAutofit/>
          </a:bodyPr>
          <a:lstStyle/>
          <a:p>
            <a:pPr marL="0" indent="0">
              <a:buNone/>
            </a:pPr>
            <a:r>
              <a:rPr lang="tr-TR" sz="2800" dirty="0" smtClean="0"/>
              <a:t>Konular					</a:t>
            </a:r>
            <a:r>
              <a:rPr lang="tr-TR" sz="2800" dirty="0"/>
              <a:t>	</a:t>
            </a:r>
            <a:r>
              <a:rPr lang="tr-TR" sz="2800" dirty="0" smtClean="0"/>
              <a:t>:Yeni nesil benzinli ve dizel motorlu araçlarda bakım ve onarım. Benzinli motorlarda yakıt ve ateşleme sistemi,Yeni nesil motorlarda yakıt,motor işletim sistemleri,araç gösterge,klima.</a:t>
            </a:r>
          </a:p>
          <a:p>
            <a:pPr marL="0" indent="0">
              <a:buNone/>
            </a:pPr>
            <a:r>
              <a:rPr lang="tr-TR" sz="2800" dirty="0" smtClean="0"/>
              <a:t>1. </a:t>
            </a:r>
            <a:r>
              <a:rPr lang="tr-TR" sz="2800" dirty="0"/>
              <a:t>Hareketlilik </a:t>
            </a:r>
            <a:r>
              <a:rPr lang="tr-TR" sz="2800" dirty="0" smtClean="0"/>
              <a:t>öğrenci 07 Nisan 2019 - 27 Nisan 2019 Carl </a:t>
            </a:r>
            <a:r>
              <a:rPr lang="tr-TR" sz="2800" dirty="0" err="1" smtClean="0"/>
              <a:t>Bosch</a:t>
            </a:r>
            <a:r>
              <a:rPr lang="tr-TR" sz="2800" dirty="0" smtClean="0"/>
              <a:t> </a:t>
            </a:r>
            <a:r>
              <a:rPr lang="tr-TR" sz="2800" dirty="0" err="1" smtClean="0"/>
              <a:t>Schule</a:t>
            </a:r>
            <a:r>
              <a:rPr lang="tr-TR" sz="2800" dirty="0" smtClean="0"/>
              <a:t> </a:t>
            </a:r>
            <a:r>
              <a:rPr lang="tr-TR" sz="2800" dirty="0" err="1" smtClean="0"/>
              <a:t>Heidelberg</a:t>
            </a:r>
            <a:r>
              <a:rPr lang="tr-TR" sz="2800" dirty="0" smtClean="0"/>
              <a:t> </a:t>
            </a:r>
            <a:r>
              <a:rPr lang="tr-TR" sz="2800" dirty="0" err="1" smtClean="0"/>
              <a:t>vocational</a:t>
            </a:r>
            <a:r>
              <a:rPr lang="tr-TR" sz="2800" dirty="0" smtClean="0"/>
              <a:t> </a:t>
            </a:r>
            <a:r>
              <a:rPr lang="tr-TR" sz="2800" dirty="0" err="1" smtClean="0"/>
              <a:t>education</a:t>
            </a:r>
            <a:r>
              <a:rPr lang="tr-TR" sz="2800" dirty="0" smtClean="0"/>
              <a:t> – </a:t>
            </a:r>
            <a:r>
              <a:rPr lang="tr-TR" sz="2800" dirty="0" err="1" smtClean="0"/>
              <a:t>Heidelberg</a:t>
            </a:r>
            <a:r>
              <a:rPr lang="tr-TR" sz="2800" dirty="0" smtClean="0"/>
              <a:t> / Almanya</a:t>
            </a:r>
            <a:endParaRPr lang="tr-TR" sz="2800" dirty="0"/>
          </a:p>
          <a:p>
            <a:pPr marL="0" indent="0">
              <a:buNone/>
            </a:pPr>
            <a:r>
              <a:rPr lang="tr-TR" sz="2800" dirty="0" smtClean="0"/>
              <a:t>2. </a:t>
            </a:r>
            <a:r>
              <a:rPr lang="tr-TR" sz="2800" dirty="0"/>
              <a:t>hareketlilik </a:t>
            </a:r>
            <a:r>
              <a:rPr lang="tr-TR" sz="2800" dirty="0" smtClean="0"/>
              <a:t>öğretmen 07 Nisan 2019 - 20 Nisan 2019 Carl </a:t>
            </a:r>
            <a:r>
              <a:rPr lang="tr-TR" sz="2800" dirty="0" err="1" smtClean="0"/>
              <a:t>Bosch</a:t>
            </a:r>
            <a:r>
              <a:rPr lang="tr-TR" sz="2800" dirty="0" smtClean="0"/>
              <a:t> </a:t>
            </a:r>
            <a:r>
              <a:rPr lang="tr-TR" sz="2800" dirty="0" err="1" smtClean="0"/>
              <a:t>Schule</a:t>
            </a:r>
            <a:r>
              <a:rPr lang="tr-TR" sz="2800" dirty="0" smtClean="0"/>
              <a:t> </a:t>
            </a:r>
            <a:r>
              <a:rPr lang="tr-TR" sz="2800" dirty="0" err="1" smtClean="0"/>
              <a:t>Heidelberg</a:t>
            </a:r>
            <a:r>
              <a:rPr lang="tr-TR" sz="2800" dirty="0" smtClean="0"/>
              <a:t> </a:t>
            </a:r>
            <a:r>
              <a:rPr lang="tr-TR" sz="2800" dirty="0" err="1" smtClean="0"/>
              <a:t>vocational</a:t>
            </a:r>
            <a:r>
              <a:rPr lang="tr-TR" sz="2800" dirty="0" smtClean="0"/>
              <a:t> </a:t>
            </a:r>
            <a:r>
              <a:rPr lang="tr-TR" sz="2800" dirty="0" err="1" smtClean="0"/>
              <a:t>education</a:t>
            </a:r>
            <a:r>
              <a:rPr lang="tr-TR" sz="2800" dirty="0" smtClean="0"/>
              <a:t> – </a:t>
            </a:r>
            <a:r>
              <a:rPr lang="tr-TR" sz="2800" dirty="0" err="1" smtClean="0"/>
              <a:t>Heidelberg</a:t>
            </a:r>
            <a:r>
              <a:rPr lang="tr-TR" sz="2800" dirty="0" smtClean="0"/>
              <a:t> / Almanya</a:t>
            </a:r>
            <a:endParaRPr lang="tr-TR" sz="2800" dirty="0"/>
          </a:p>
        </p:txBody>
      </p:sp>
    </p:spTree>
    <p:extLst>
      <p:ext uri="{BB962C8B-B14F-4D97-AF65-F5344CB8AC3E}">
        <p14:creationId xmlns="" xmlns:p14="http://schemas.microsoft.com/office/powerpoint/2010/main" val="3239064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237027" y="0"/>
            <a:ext cx="5954973" cy="4466230"/>
          </a:xfrm>
          <a:prstGeom prst="rect">
            <a:avLst/>
          </a:prstGeom>
        </p:spPr>
      </p:pic>
      <p:pic>
        <p:nvPicPr>
          <p:cNvPr id="6" name="Resim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426394" y="3499914"/>
            <a:ext cx="6471946" cy="3358085"/>
          </a:xfrm>
          <a:prstGeom prst="rect">
            <a:avLst/>
          </a:prstGeom>
        </p:spPr>
      </p:pic>
      <p:sp>
        <p:nvSpPr>
          <p:cNvPr id="7" name="Dikdörtgen 6"/>
          <p:cNvSpPr/>
          <p:nvPr/>
        </p:nvSpPr>
        <p:spPr>
          <a:xfrm>
            <a:off x="1505803" y="478789"/>
            <a:ext cx="6096000" cy="1754326"/>
          </a:xfrm>
          <a:prstGeom prst="rect">
            <a:avLst/>
          </a:prstGeom>
        </p:spPr>
        <p:txBody>
          <a:bodyPr wrap="square">
            <a:spAutoFit/>
            <a:scene3d>
              <a:camera prst="orthographicFront"/>
              <a:lightRig rig="soft" dir="t">
                <a:rot lat="0" lon="0" rev="15600000"/>
              </a:lightRig>
            </a:scene3d>
            <a:sp3d extrusionH="57150" prstMaterial="softEdge">
              <a:bevelT w="25400" h="38100"/>
            </a:sp3d>
          </a:bodyPr>
          <a:lstStyle/>
          <a:p>
            <a:r>
              <a:rPr lang="tr-TR" sz="3600" b="1" dirty="0" smtClean="0">
                <a:ln/>
                <a:solidFill>
                  <a:schemeClr val="accent4"/>
                </a:solidFill>
              </a:rPr>
              <a:t>Carl </a:t>
            </a:r>
            <a:r>
              <a:rPr lang="tr-TR" sz="3600" b="1" dirty="0" err="1" smtClean="0">
                <a:ln/>
                <a:solidFill>
                  <a:schemeClr val="accent4"/>
                </a:solidFill>
              </a:rPr>
              <a:t>Bosch</a:t>
            </a:r>
            <a:r>
              <a:rPr lang="tr-TR" sz="3600" b="1" dirty="0" smtClean="0">
                <a:ln/>
                <a:solidFill>
                  <a:schemeClr val="accent4"/>
                </a:solidFill>
              </a:rPr>
              <a:t> </a:t>
            </a:r>
            <a:r>
              <a:rPr lang="tr-TR" sz="3600" b="1" dirty="0" err="1" smtClean="0">
                <a:ln/>
                <a:solidFill>
                  <a:schemeClr val="accent4"/>
                </a:solidFill>
              </a:rPr>
              <a:t>Schule</a:t>
            </a:r>
            <a:r>
              <a:rPr lang="tr-TR" sz="3600" b="1" dirty="0" smtClean="0">
                <a:ln/>
                <a:solidFill>
                  <a:schemeClr val="accent4"/>
                </a:solidFill>
              </a:rPr>
              <a:t> </a:t>
            </a:r>
            <a:r>
              <a:rPr lang="tr-TR" sz="3600" b="1" dirty="0" err="1" smtClean="0">
                <a:ln/>
                <a:solidFill>
                  <a:schemeClr val="accent4"/>
                </a:solidFill>
              </a:rPr>
              <a:t>Heidelberg</a:t>
            </a:r>
            <a:r>
              <a:rPr lang="tr-TR" sz="3600" b="1" dirty="0" smtClean="0">
                <a:ln/>
                <a:solidFill>
                  <a:schemeClr val="accent4"/>
                </a:solidFill>
              </a:rPr>
              <a:t> </a:t>
            </a:r>
            <a:r>
              <a:rPr lang="tr-TR" sz="3600" b="1" dirty="0" err="1" smtClean="0">
                <a:ln/>
                <a:solidFill>
                  <a:schemeClr val="accent4"/>
                </a:solidFill>
              </a:rPr>
              <a:t>vocational</a:t>
            </a:r>
            <a:r>
              <a:rPr lang="tr-TR" sz="3600" b="1" dirty="0" smtClean="0">
                <a:ln/>
                <a:solidFill>
                  <a:schemeClr val="accent4"/>
                </a:solidFill>
              </a:rPr>
              <a:t> </a:t>
            </a:r>
            <a:r>
              <a:rPr lang="tr-TR" sz="3600" b="1" dirty="0" err="1" smtClean="0">
                <a:ln/>
                <a:solidFill>
                  <a:schemeClr val="accent4"/>
                </a:solidFill>
              </a:rPr>
              <a:t>education</a:t>
            </a:r>
            <a:r>
              <a:rPr lang="tr-TR" sz="3600" b="1" dirty="0" smtClean="0">
                <a:ln/>
                <a:solidFill>
                  <a:schemeClr val="accent4"/>
                </a:solidFill>
              </a:rPr>
              <a:t> – </a:t>
            </a:r>
            <a:r>
              <a:rPr lang="tr-TR" sz="3600" b="1" dirty="0" err="1" smtClean="0">
                <a:ln/>
                <a:solidFill>
                  <a:schemeClr val="accent4"/>
                </a:solidFill>
              </a:rPr>
              <a:t>Heidelberg</a:t>
            </a:r>
            <a:r>
              <a:rPr lang="tr-TR" sz="3600" b="1" dirty="0" smtClean="0">
                <a:ln/>
                <a:solidFill>
                  <a:schemeClr val="accent4"/>
                </a:solidFill>
              </a:rPr>
              <a:t> / Almanya</a:t>
            </a:r>
            <a:endParaRPr lang="tr-TR" sz="3600" b="1" dirty="0">
              <a:ln/>
              <a:solidFill>
                <a:schemeClr val="accent4"/>
              </a:solidFill>
            </a:endParaRPr>
          </a:p>
        </p:txBody>
      </p:sp>
    </p:spTree>
    <p:extLst>
      <p:ext uri="{BB962C8B-B14F-4D97-AF65-F5344CB8AC3E}">
        <p14:creationId xmlns="" xmlns:p14="http://schemas.microsoft.com/office/powerpoint/2010/main" val="1718175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Metal </a:t>
            </a:r>
            <a:r>
              <a:rPr lang="tr-TR" dirty="0" smtClean="0"/>
              <a:t>Teknolojisi Alanı-Kaynakçılık Dalı </a:t>
            </a:r>
            <a:endParaRPr lang="tr-TR" dirty="0"/>
          </a:p>
        </p:txBody>
      </p:sp>
      <p:sp>
        <p:nvSpPr>
          <p:cNvPr id="3" name="İçerik Yer Tutucusu 2"/>
          <p:cNvSpPr>
            <a:spLocks noGrp="1"/>
          </p:cNvSpPr>
          <p:nvPr>
            <p:ph idx="1"/>
          </p:nvPr>
        </p:nvSpPr>
        <p:spPr>
          <a:xfrm>
            <a:off x="1037230" y="2666999"/>
            <a:ext cx="11154770" cy="3501789"/>
          </a:xfrm>
        </p:spPr>
        <p:txBody>
          <a:bodyPr>
            <a:noAutofit/>
          </a:bodyPr>
          <a:lstStyle/>
          <a:p>
            <a:pPr marL="0" indent="0">
              <a:buNone/>
            </a:pPr>
            <a:r>
              <a:rPr lang="tr-TR" sz="2800" dirty="0" smtClean="0"/>
              <a:t>Konular					</a:t>
            </a:r>
            <a:r>
              <a:rPr lang="tr-TR" sz="2800" dirty="0"/>
              <a:t>	</a:t>
            </a:r>
            <a:r>
              <a:rPr lang="tr-TR" sz="2800" dirty="0" smtClean="0"/>
              <a:t>:Çelik olmayan metal ve </a:t>
            </a:r>
            <a:r>
              <a:rPr lang="tr-TR" sz="2800" dirty="0" err="1" smtClean="0"/>
              <a:t>alışımlarının</a:t>
            </a:r>
            <a:r>
              <a:rPr lang="tr-TR" sz="2800" dirty="0" smtClean="0"/>
              <a:t> kaynağı,MIG-MAG </a:t>
            </a:r>
            <a:r>
              <a:rPr lang="tr-TR" sz="2800" dirty="0" err="1" smtClean="0"/>
              <a:t>gazaltı</a:t>
            </a:r>
            <a:r>
              <a:rPr lang="tr-TR" sz="2800" dirty="0" smtClean="0"/>
              <a:t> kaynağı, Elektrik arkı ile kesme.</a:t>
            </a:r>
            <a:endParaRPr lang="tr-TR" sz="2800" dirty="0" smtClean="0"/>
          </a:p>
          <a:p>
            <a:pPr marL="0" indent="0">
              <a:buNone/>
            </a:pPr>
            <a:r>
              <a:rPr lang="tr-TR" sz="2800" dirty="0" smtClean="0"/>
              <a:t>1. </a:t>
            </a:r>
            <a:r>
              <a:rPr lang="tr-TR" sz="2800" dirty="0"/>
              <a:t>Hareketlilik </a:t>
            </a:r>
            <a:r>
              <a:rPr lang="tr-TR" sz="2800" dirty="0" smtClean="0"/>
              <a:t>öğrenci 07 Nisan 2019 - 27 Nisan 2019 </a:t>
            </a:r>
            <a:r>
              <a:rPr lang="tr-TR" sz="2800" dirty="0" err="1" smtClean="0"/>
              <a:t>Justus</a:t>
            </a:r>
            <a:r>
              <a:rPr lang="tr-TR" sz="2800" dirty="0" smtClean="0"/>
              <a:t> </a:t>
            </a:r>
            <a:r>
              <a:rPr lang="tr-TR" sz="2800" dirty="0" err="1" smtClean="0"/>
              <a:t>von</a:t>
            </a:r>
            <a:r>
              <a:rPr lang="tr-TR" sz="2800" dirty="0" smtClean="0"/>
              <a:t> </a:t>
            </a:r>
            <a:r>
              <a:rPr lang="tr-TR" sz="2800" dirty="0" err="1" smtClean="0"/>
              <a:t>Liebig</a:t>
            </a:r>
            <a:r>
              <a:rPr lang="tr-TR" sz="2800" dirty="0" smtClean="0"/>
              <a:t> </a:t>
            </a:r>
            <a:r>
              <a:rPr lang="tr-TR" sz="2800" dirty="0" err="1" smtClean="0"/>
              <a:t>Berufsschule</a:t>
            </a:r>
            <a:r>
              <a:rPr lang="tr-TR" sz="2800" dirty="0" smtClean="0"/>
              <a:t> – </a:t>
            </a:r>
            <a:r>
              <a:rPr lang="tr-TR" sz="2800" dirty="0" err="1" smtClean="0"/>
              <a:t>Mannheim</a:t>
            </a:r>
            <a:r>
              <a:rPr lang="tr-TR" sz="2800" dirty="0" smtClean="0"/>
              <a:t> / Almanya</a:t>
            </a:r>
            <a:endParaRPr lang="tr-TR" sz="2800" dirty="0"/>
          </a:p>
          <a:p>
            <a:pPr marL="0" indent="0">
              <a:buNone/>
            </a:pPr>
            <a:r>
              <a:rPr lang="tr-TR" sz="2800" dirty="0" smtClean="0"/>
              <a:t>2. </a:t>
            </a:r>
            <a:r>
              <a:rPr lang="tr-TR" sz="2800" dirty="0"/>
              <a:t>hareketlilik </a:t>
            </a:r>
            <a:r>
              <a:rPr lang="tr-TR" sz="2800" dirty="0" smtClean="0"/>
              <a:t>öğretmen 07 Nisan 2019 - 20 Nisan 2019 </a:t>
            </a:r>
            <a:r>
              <a:rPr lang="tr-TR" sz="2800" dirty="0" err="1" smtClean="0"/>
              <a:t>Justus</a:t>
            </a:r>
            <a:r>
              <a:rPr lang="tr-TR" sz="2800" dirty="0" smtClean="0"/>
              <a:t> </a:t>
            </a:r>
            <a:r>
              <a:rPr lang="tr-TR" sz="2800" dirty="0" err="1" smtClean="0"/>
              <a:t>von</a:t>
            </a:r>
            <a:r>
              <a:rPr lang="tr-TR" sz="2800" dirty="0" smtClean="0"/>
              <a:t> </a:t>
            </a:r>
            <a:r>
              <a:rPr lang="tr-TR" sz="2800" dirty="0" err="1" smtClean="0"/>
              <a:t>Liebig</a:t>
            </a:r>
            <a:r>
              <a:rPr lang="tr-TR" sz="2800" dirty="0" smtClean="0"/>
              <a:t> </a:t>
            </a:r>
            <a:r>
              <a:rPr lang="tr-TR" sz="2800" dirty="0" err="1" smtClean="0"/>
              <a:t>Berufsschule</a:t>
            </a:r>
            <a:r>
              <a:rPr lang="tr-TR" sz="2800" dirty="0" smtClean="0"/>
              <a:t> – </a:t>
            </a:r>
            <a:r>
              <a:rPr lang="tr-TR" sz="2800" dirty="0" err="1" smtClean="0"/>
              <a:t>Mannheim</a:t>
            </a:r>
            <a:r>
              <a:rPr lang="tr-TR" sz="2800" dirty="0" smtClean="0"/>
              <a:t> / Almanya</a:t>
            </a:r>
            <a:endParaRPr lang="tr-TR" sz="2800" dirty="0"/>
          </a:p>
        </p:txBody>
      </p:sp>
    </p:spTree>
    <p:extLst>
      <p:ext uri="{BB962C8B-B14F-4D97-AF65-F5344CB8AC3E}">
        <p14:creationId xmlns="" xmlns:p14="http://schemas.microsoft.com/office/powerpoint/2010/main" val="3239064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 y="-1"/>
            <a:ext cx="7120937" cy="4503761"/>
          </a:xfrm>
          <a:prstGeom prst="rect">
            <a:avLst/>
          </a:prstGeom>
        </p:spPr>
      </p:pic>
      <p:pic>
        <p:nvPicPr>
          <p:cNvPr id="3" name="Resim 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258101" y="2870443"/>
            <a:ext cx="7933899" cy="3987557"/>
          </a:xfrm>
          <a:prstGeom prst="rect">
            <a:avLst/>
          </a:prstGeom>
        </p:spPr>
      </p:pic>
      <p:sp>
        <p:nvSpPr>
          <p:cNvPr id="4" name="Metin kutusu 3"/>
          <p:cNvSpPr txBox="1"/>
          <p:nvPr/>
        </p:nvSpPr>
        <p:spPr>
          <a:xfrm>
            <a:off x="7430424" y="281059"/>
            <a:ext cx="4921009" cy="2308324"/>
          </a:xfrm>
          <a:prstGeom prst="rect">
            <a:avLst/>
          </a:prstGeom>
          <a:noFill/>
        </p:spPr>
        <p:txBody>
          <a:bodyPr wrap="square" rtlCol="0">
            <a:spAutoFit/>
          </a:bodyPr>
          <a:lstStyle/>
          <a:p>
            <a:r>
              <a:rPr lang="de-DE" sz="4800" b="1" dirty="0" smtClean="0"/>
              <a:t>Justus von Liebig Berufsschule – Mannheim </a:t>
            </a:r>
            <a:endParaRPr lang="tr-TR" sz="4800" b="1" dirty="0"/>
          </a:p>
        </p:txBody>
      </p:sp>
    </p:spTree>
    <p:extLst>
      <p:ext uri="{BB962C8B-B14F-4D97-AF65-F5344CB8AC3E}">
        <p14:creationId xmlns:p14="http://schemas.microsoft.com/office/powerpoint/2010/main" xmlns="" val="447939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BÜTÇE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 xmlns:p14="http://schemas.microsoft.com/office/powerpoint/2010/main" val="3702644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l"/>
            <a:r>
              <a:rPr lang="tr-TR" dirty="0"/>
              <a:t>BİREYSEL DESTEK</a:t>
            </a:r>
          </a:p>
        </p:txBody>
      </p:sp>
      <p:sp>
        <p:nvSpPr>
          <p:cNvPr id="3" name="İçerik Yer Tutucusu 2"/>
          <p:cNvSpPr>
            <a:spLocks noGrp="1"/>
          </p:cNvSpPr>
          <p:nvPr>
            <p:ph idx="1"/>
          </p:nvPr>
        </p:nvSpPr>
        <p:spPr>
          <a:xfrm>
            <a:off x="1241946" y="1842449"/>
            <a:ext cx="10261077" cy="3948752"/>
          </a:xfrm>
        </p:spPr>
        <p:txBody>
          <a:bodyPr>
            <a:normAutofit lnSpcReduction="10000"/>
          </a:bodyPr>
          <a:lstStyle/>
          <a:p>
            <a:r>
              <a:rPr lang="tr-TR" dirty="0">
                <a:latin typeface="Times New Roman" panose="02020603050405020304" pitchFamily="18" charset="0"/>
                <a:cs typeface="Times New Roman" panose="02020603050405020304" pitchFamily="18" charset="0"/>
              </a:rPr>
              <a:t>1.AKIŞ  </a:t>
            </a:r>
            <a:r>
              <a:rPr lang="tr-TR" dirty="0" smtClean="0">
                <a:latin typeface="Times New Roman" panose="02020603050405020304" pitchFamily="18" charset="0"/>
                <a:cs typeface="Times New Roman" panose="02020603050405020304" pitchFamily="18" charset="0"/>
              </a:rPr>
              <a:t>ALMANYA      </a:t>
            </a:r>
            <a:r>
              <a:rPr lang="tr-TR" dirty="0">
                <a:latin typeface="Times New Roman" panose="02020603050405020304" pitchFamily="18" charset="0"/>
                <a:cs typeface="Times New Roman" panose="02020603050405020304" pitchFamily="18" charset="0"/>
              </a:rPr>
              <a:t>:  </a:t>
            </a:r>
          </a:p>
          <a:p>
            <a:r>
              <a:rPr lang="tr-TR" dirty="0" smtClean="0">
                <a:latin typeface="Times New Roman" panose="02020603050405020304" pitchFamily="18" charset="0"/>
                <a:cs typeface="Times New Roman" panose="02020603050405020304" pitchFamily="18" charset="0"/>
              </a:rPr>
              <a:t>10 </a:t>
            </a:r>
            <a:r>
              <a:rPr lang="tr-TR" dirty="0">
                <a:latin typeface="Times New Roman" panose="02020603050405020304" pitchFamily="18" charset="0"/>
                <a:cs typeface="Times New Roman" panose="02020603050405020304" pitchFamily="18" charset="0"/>
              </a:rPr>
              <a:t>ÖĞRENCİ  İÇİN KATILIMCI BAŞINA BİREYSEL DESTEK  KİŞİ BAŞI € </a:t>
            </a:r>
            <a:r>
              <a:rPr lang="tr-TR" dirty="0" smtClean="0">
                <a:latin typeface="Times New Roman" panose="02020603050405020304" pitchFamily="18" charset="0"/>
                <a:cs typeface="Times New Roman" panose="02020603050405020304" pitchFamily="18" charset="0"/>
              </a:rPr>
              <a:t>1.379,00 </a:t>
            </a:r>
            <a:r>
              <a:rPr lang="tr-TR" dirty="0">
                <a:latin typeface="Times New Roman" panose="02020603050405020304" pitchFamily="18" charset="0"/>
                <a:cs typeface="Times New Roman" panose="02020603050405020304" pitchFamily="18" charset="0"/>
              </a:rPr>
              <a:t>DAN ;</a:t>
            </a:r>
          </a:p>
          <a:p>
            <a:r>
              <a:rPr lang="tr-TR" dirty="0">
                <a:latin typeface="Times New Roman" panose="02020603050405020304" pitchFamily="18" charset="0"/>
                <a:cs typeface="Times New Roman" panose="02020603050405020304" pitchFamily="18" charset="0"/>
              </a:rPr>
              <a:t> 2 ÖĞRETMEN  İÇİN REFAKATÇI DESTEĞİ KİŞİ BAŞI </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2.114</a:t>
            </a:r>
            <a:r>
              <a:rPr lang="tr-TR" dirty="0" smtClean="0">
                <a:latin typeface="Times New Roman" panose="02020603050405020304" pitchFamily="18" charset="0"/>
                <a:cs typeface="Times New Roman" panose="02020603050405020304" pitchFamily="18" charset="0"/>
              </a:rPr>
              <a:t>,00 </a:t>
            </a:r>
            <a:r>
              <a:rPr lang="tr-TR" dirty="0">
                <a:latin typeface="Times New Roman" panose="02020603050405020304" pitchFamily="18" charset="0"/>
                <a:cs typeface="Times New Roman" panose="02020603050405020304" pitchFamily="18" charset="0"/>
              </a:rPr>
              <a:t>OLMAK </a:t>
            </a:r>
            <a:r>
              <a:rPr lang="tr-TR" dirty="0" smtClean="0">
                <a:latin typeface="Times New Roman" panose="02020603050405020304" pitchFamily="18" charset="0"/>
                <a:cs typeface="Times New Roman" panose="02020603050405020304" pitchFamily="18" charset="0"/>
              </a:rPr>
              <a:t>ÜZERE</a:t>
            </a:r>
          </a:p>
          <a:p>
            <a:r>
              <a:rPr lang="tr-TR" dirty="0" smtClean="0">
                <a:latin typeface="Times New Roman" panose="02020603050405020304" pitchFamily="18" charset="0"/>
                <a:cs typeface="Times New Roman" panose="02020603050405020304" pitchFamily="18" charset="0"/>
              </a:rPr>
              <a:t>3.AKIŞ ALMANYA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5 </a:t>
            </a:r>
            <a:r>
              <a:rPr lang="tr-TR" dirty="0" smtClean="0">
                <a:latin typeface="Times New Roman" panose="02020603050405020304" pitchFamily="18" charset="0"/>
                <a:cs typeface="Times New Roman" panose="02020603050405020304" pitchFamily="18" charset="0"/>
              </a:rPr>
              <a:t>ÖĞRETMEN </a:t>
            </a:r>
            <a:r>
              <a:rPr lang="tr-TR" dirty="0">
                <a:latin typeface="Times New Roman" panose="02020603050405020304" pitchFamily="18" charset="0"/>
                <a:cs typeface="Times New Roman" panose="02020603050405020304" pitchFamily="18" charset="0"/>
              </a:rPr>
              <a:t>KATILIMCI BAŞINA BİREYSEL DESTEK KİŞİ BAŞI € </a:t>
            </a:r>
            <a:r>
              <a:rPr lang="tr-TR" dirty="0" smtClean="0">
                <a:latin typeface="Times New Roman" panose="02020603050405020304" pitchFamily="18" charset="0"/>
                <a:cs typeface="Times New Roman" panose="02020603050405020304" pitchFamily="18" charset="0"/>
              </a:rPr>
              <a:t>1.568</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DAN  TOPLAM= </a:t>
            </a:r>
            <a:r>
              <a:rPr lang="tr-TR" dirty="0" smtClean="0">
                <a:latin typeface="Times New Roman" panose="02020603050405020304" pitchFamily="18" charset="0"/>
                <a:cs typeface="Times New Roman" panose="02020603050405020304" pitchFamily="18" charset="0"/>
              </a:rPr>
              <a:t>5 </a:t>
            </a:r>
            <a:r>
              <a:rPr lang="tr-TR" dirty="0">
                <a:latin typeface="Times New Roman" panose="02020603050405020304" pitchFamily="18" charset="0"/>
                <a:cs typeface="Times New Roman" panose="02020603050405020304" pitchFamily="18" charset="0"/>
              </a:rPr>
              <a:t>KİŞİ X € </a:t>
            </a:r>
            <a:r>
              <a:rPr lang="tr-TR" dirty="0" smtClean="0">
                <a:latin typeface="Times New Roman" panose="02020603050405020304" pitchFamily="18" charset="0"/>
                <a:cs typeface="Times New Roman" panose="02020603050405020304" pitchFamily="18" charset="0"/>
              </a:rPr>
              <a:t>5.169</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 </a:t>
            </a:r>
            <a:r>
              <a:rPr lang="tr-TR" dirty="0" smtClean="0">
                <a:latin typeface="Times New Roman" panose="02020603050405020304" pitchFamily="18" charset="0"/>
                <a:cs typeface="Times New Roman" panose="02020603050405020304" pitchFamily="18" charset="0"/>
              </a:rPr>
              <a:t>7840</a:t>
            </a:r>
            <a:r>
              <a:rPr lang="tr-TR" dirty="0" smtClean="0">
                <a:latin typeface="Times New Roman" panose="02020603050405020304" pitchFamily="18" charset="0"/>
                <a:cs typeface="Times New Roman" panose="02020603050405020304" pitchFamily="18" charset="0"/>
              </a:rPr>
              <a:t>,00</a:t>
            </a:r>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TOPLAM = </a:t>
            </a:r>
            <a:r>
              <a:rPr lang="tr-TR" dirty="0" smtClean="0">
                <a:latin typeface="Times New Roman" panose="02020603050405020304" pitchFamily="18" charset="0"/>
                <a:cs typeface="Times New Roman" panose="02020603050405020304" pitchFamily="18" charset="0"/>
              </a:rPr>
              <a:t>25</a:t>
            </a:r>
            <a:r>
              <a:rPr lang="tr-TR" dirty="0" smtClean="0">
                <a:latin typeface="Times New Roman" panose="02020603050405020304" pitchFamily="18" charset="0"/>
                <a:cs typeface="Times New Roman" panose="02020603050405020304" pitchFamily="18" charset="0"/>
              </a:rPr>
              <a:t>.858 </a:t>
            </a:r>
            <a:r>
              <a:rPr lang="tr-TR" dirty="0" smtClean="0">
                <a:latin typeface="Times New Roman" panose="02020603050405020304" pitchFamily="18" charset="0"/>
                <a:cs typeface="Times New Roman" panose="02020603050405020304" pitchFamily="18" charset="0"/>
              </a:rPr>
              <a:t>EURO</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288975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l"/>
            <a:r>
              <a:rPr lang="tr-TR" dirty="0" smtClean="0"/>
              <a:t>YOL GİDERİ</a:t>
            </a:r>
            <a:endParaRPr lang="tr-TR" dirty="0"/>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2795712237"/>
              </p:ext>
            </p:extLst>
          </p:nvPr>
        </p:nvGraphicFramePr>
        <p:xfrm>
          <a:off x="1484310" y="2006219"/>
          <a:ext cx="8642330" cy="3954641"/>
        </p:xfrm>
        <a:graphic>
          <a:graphicData uri="http://schemas.openxmlformats.org/drawingml/2006/table">
            <a:tbl>
              <a:tblPr>
                <a:tableStyleId>{5C22544A-7EE6-4342-B048-85BDC9FD1C3A}</a:tableStyleId>
              </a:tblPr>
              <a:tblGrid>
                <a:gridCol w="2091383"/>
                <a:gridCol w="2674982"/>
                <a:gridCol w="868065"/>
                <a:gridCol w="1181016"/>
                <a:gridCol w="1826884"/>
              </a:tblGrid>
              <a:tr h="742439">
                <a:tc>
                  <a:txBody>
                    <a:bodyPr/>
                    <a:lstStyle/>
                    <a:p>
                      <a:pPr algn="l" fontAlgn="b"/>
                      <a:r>
                        <a:rPr lang="tr-TR" sz="3200" b="0" i="0" u="none" strike="noStrike" dirty="0">
                          <a:solidFill>
                            <a:srgbClr val="000000"/>
                          </a:solidFill>
                          <a:effectLst/>
                          <a:latin typeface="Calibri" panose="020F0502020204030204" pitchFamily="34" charset="0"/>
                        </a:rPr>
                        <a:t>SEYAHAT HİBESİ</a:t>
                      </a:r>
                    </a:p>
                  </a:txBody>
                  <a:tcPr marL="9525" marR="9525" marT="9525" marB="0" anchor="b"/>
                </a:tc>
                <a:tc>
                  <a:txBody>
                    <a:bodyPr/>
                    <a:lstStyle/>
                    <a:p>
                      <a:pPr algn="l" fontAlgn="b"/>
                      <a:endParaRPr lang="tr-TR" sz="3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3200" dirty="0" smtClean="0">
                          <a:latin typeface="Times New Roman" panose="02020603050405020304" pitchFamily="18" charset="0"/>
                          <a:cs typeface="Times New Roman" panose="02020603050405020304" pitchFamily="18" charset="0"/>
                        </a:rPr>
                        <a:t>€</a:t>
                      </a:r>
                      <a:endParaRPr lang="tr-TR"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tr-TR"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tr-TR" sz="3200" b="0" i="0" u="none" strike="noStrike" dirty="0">
                        <a:solidFill>
                          <a:srgbClr val="000000"/>
                        </a:solidFill>
                        <a:effectLst/>
                        <a:latin typeface="Calibri" panose="020F0502020204030204" pitchFamily="34" charset="0"/>
                      </a:endParaRPr>
                    </a:p>
                  </a:txBody>
                  <a:tcPr marL="9525" marR="9525" marT="9525" marB="0" anchor="b"/>
                </a:tc>
              </a:tr>
              <a:tr h="742439">
                <a:tc>
                  <a:txBody>
                    <a:bodyPr/>
                    <a:lstStyle/>
                    <a:p>
                      <a:pPr algn="l" fontAlgn="b"/>
                      <a:r>
                        <a:rPr lang="tr-TR" sz="3200" b="0" i="0" u="none" strike="noStrike">
                          <a:solidFill>
                            <a:srgbClr val="000000"/>
                          </a:solidFill>
                          <a:effectLst/>
                          <a:latin typeface="Calibri" panose="020F0502020204030204" pitchFamily="34" charset="0"/>
                        </a:rPr>
                        <a:t>ALMANYA</a:t>
                      </a:r>
                    </a:p>
                  </a:txBody>
                  <a:tcPr marL="9525" marR="9525" marT="9525" marB="0" anchor="b"/>
                </a:tc>
                <a:tc>
                  <a:txBody>
                    <a:bodyPr/>
                    <a:lstStyle/>
                    <a:p>
                      <a:pPr algn="l" fontAlgn="b"/>
                      <a:r>
                        <a:rPr lang="tr-TR" sz="3200" b="0" i="0" u="none" strike="noStrike">
                          <a:solidFill>
                            <a:srgbClr val="000000"/>
                          </a:solidFill>
                          <a:effectLst/>
                          <a:latin typeface="Calibri" panose="020F0502020204030204" pitchFamily="34" charset="0"/>
                        </a:rPr>
                        <a:t>ÖĞRENCİ</a:t>
                      </a:r>
                    </a:p>
                  </a:txBody>
                  <a:tcPr marL="9525" marR="9525" marT="9525" marB="0" anchor="b"/>
                </a:tc>
                <a:tc>
                  <a:txBody>
                    <a:bodyPr/>
                    <a:lstStyle/>
                    <a:p>
                      <a:pPr algn="r" fontAlgn="b"/>
                      <a:r>
                        <a:rPr lang="tr-TR" sz="3200" b="0" i="0" u="none" strike="noStrike">
                          <a:solidFill>
                            <a:srgbClr val="000000"/>
                          </a:solidFill>
                          <a:effectLst/>
                          <a:latin typeface="Calibri" panose="020F0502020204030204" pitchFamily="34" charset="0"/>
                        </a:rPr>
                        <a:t>360</a:t>
                      </a:r>
                    </a:p>
                  </a:txBody>
                  <a:tcPr marL="9525" marR="9525" marT="9525" marB="0" anchor="b"/>
                </a:tc>
                <a:tc>
                  <a:txBody>
                    <a:bodyPr/>
                    <a:lstStyle/>
                    <a:p>
                      <a:pPr algn="r" fontAlgn="b"/>
                      <a:r>
                        <a:rPr lang="tr-TR" sz="32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tr-TR" sz="3200" dirty="0" smtClean="0">
                          <a:latin typeface="Times New Roman" panose="02020603050405020304" pitchFamily="18" charset="0"/>
                          <a:cs typeface="Times New Roman" panose="02020603050405020304" pitchFamily="18" charset="0"/>
                        </a:rPr>
                        <a:t>€ </a:t>
                      </a:r>
                      <a:r>
                        <a:rPr lang="tr-TR" sz="3200" b="0" i="0" u="none" strike="noStrike" dirty="0" smtClean="0">
                          <a:solidFill>
                            <a:srgbClr val="000000"/>
                          </a:solidFill>
                          <a:effectLst/>
                          <a:latin typeface="Calibri" panose="020F0502020204030204" pitchFamily="34" charset="0"/>
                        </a:rPr>
                        <a:t>3.600</a:t>
                      </a:r>
                      <a:endParaRPr lang="tr-TR" sz="3200" b="0" i="0" u="none" strike="noStrike" dirty="0">
                        <a:solidFill>
                          <a:srgbClr val="000000"/>
                        </a:solidFill>
                        <a:effectLst/>
                        <a:latin typeface="Calibri" panose="020F0502020204030204" pitchFamily="34" charset="0"/>
                      </a:endParaRPr>
                    </a:p>
                  </a:txBody>
                  <a:tcPr marL="9525" marR="9525" marT="9525" marB="0" anchor="b"/>
                </a:tc>
              </a:tr>
              <a:tr h="742439">
                <a:tc>
                  <a:txBody>
                    <a:bodyPr/>
                    <a:lstStyle/>
                    <a:p>
                      <a:pPr algn="l" fontAlgn="b"/>
                      <a:endParaRPr lang="tr-TR" sz="3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3200" b="0" i="0" u="none" strike="noStrike">
                          <a:solidFill>
                            <a:srgbClr val="000000"/>
                          </a:solidFill>
                          <a:effectLst/>
                          <a:latin typeface="Calibri" panose="020F0502020204030204" pitchFamily="34" charset="0"/>
                        </a:rPr>
                        <a:t>REF ÖĞRETMEN</a:t>
                      </a:r>
                    </a:p>
                  </a:txBody>
                  <a:tcPr marL="9525" marR="9525" marT="9525" marB="0" anchor="b"/>
                </a:tc>
                <a:tc>
                  <a:txBody>
                    <a:bodyPr/>
                    <a:lstStyle/>
                    <a:p>
                      <a:pPr algn="r" fontAlgn="b"/>
                      <a:r>
                        <a:rPr lang="tr-TR" sz="3200" b="0" i="0" u="none" strike="noStrike">
                          <a:solidFill>
                            <a:srgbClr val="000000"/>
                          </a:solidFill>
                          <a:effectLst/>
                          <a:latin typeface="Calibri" panose="020F0502020204030204" pitchFamily="34" charset="0"/>
                        </a:rPr>
                        <a:t>360</a:t>
                      </a:r>
                    </a:p>
                  </a:txBody>
                  <a:tcPr marL="9525" marR="9525" marT="9525" marB="0" anchor="b"/>
                </a:tc>
                <a:tc>
                  <a:txBody>
                    <a:bodyPr/>
                    <a:lstStyle/>
                    <a:p>
                      <a:pPr algn="r" fontAlgn="b"/>
                      <a:r>
                        <a:rPr lang="tr-TR" sz="3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tr-TR" sz="3200" dirty="0" smtClean="0">
                          <a:latin typeface="Times New Roman" panose="02020603050405020304" pitchFamily="18" charset="0"/>
                          <a:cs typeface="Times New Roman" panose="02020603050405020304" pitchFamily="18" charset="0"/>
                        </a:rPr>
                        <a:t>€ </a:t>
                      </a:r>
                      <a:r>
                        <a:rPr lang="tr-TR" sz="3200" b="0" i="0" u="none" strike="noStrike" dirty="0" smtClean="0">
                          <a:solidFill>
                            <a:srgbClr val="000000"/>
                          </a:solidFill>
                          <a:effectLst/>
                          <a:latin typeface="Calibri" panose="020F0502020204030204" pitchFamily="34" charset="0"/>
                        </a:rPr>
                        <a:t>720</a:t>
                      </a:r>
                      <a:endParaRPr lang="tr-TR" sz="3200" b="0" i="0" u="none" strike="noStrike" dirty="0">
                        <a:solidFill>
                          <a:srgbClr val="000000"/>
                        </a:solidFill>
                        <a:effectLst/>
                        <a:latin typeface="Calibri" panose="020F0502020204030204" pitchFamily="34" charset="0"/>
                      </a:endParaRPr>
                    </a:p>
                  </a:txBody>
                  <a:tcPr marL="9525" marR="9525" marT="9525" marB="0" anchor="b"/>
                </a:tc>
              </a:tr>
              <a:tr h="742439">
                <a:tc>
                  <a:txBody>
                    <a:bodyPr/>
                    <a:lstStyle/>
                    <a:p>
                      <a:pPr algn="l" fontAlgn="b"/>
                      <a:endParaRPr lang="tr-TR" sz="3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3200" b="0" i="0" u="none" strike="noStrike">
                          <a:solidFill>
                            <a:srgbClr val="000000"/>
                          </a:solidFill>
                          <a:effectLst/>
                          <a:latin typeface="Calibri" panose="020F0502020204030204" pitchFamily="34" charset="0"/>
                        </a:rPr>
                        <a:t>ÖĞRETMEN</a:t>
                      </a:r>
                    </a:p>
                  </a:txBody>
                  <a:tcPr marL="9525" marR="9525" marT="9525" marB="0" anchor="b"/>
                </a:tc>
                <a:tc>
                  <a:txBody>
                    <a:bodyPr/>
                    <a:lstStyle/>
                    <a:p>
                      <a:pPr algn="r" fontAlgn="b"/>
                      <a:r>
                        <a:rPr lang="tr-TR" sz="3200" b="0" i="0" u="none" strike="noStrike">
                          <a:solidFill>
                            <a:srgbClr val="000000"/>
                          </a:solidFill>
                          <a:effectLst/>
                          <a:latin typeface="Calibri" panose="020F0502020204030204" pitchFamily="34" charset="0"/>
                        </a:rPr>
                        <a:t>360</a:t>
                      </a:r>
                    </a:p>
                  </a:txBody>
                  <a:tcPr marL="9525" marR="9525" marT="9525" marB="0" anchor="b"/>
                </a:tc>
                <a:tc>
                  <a:txBody>
                    <a:bodyPr/>
                    <a:lstStyle/>
                    <a:p>
                      <a:pPr algn="r" fontAlgn="b"/>
                      <a:r>
                        <a:rPr lang="tr-TR" sz="3200" b="0" i="0" u="none" strike="noStrike" dirty="0" smtClean="0">
                          <a:solidFill>
                            <a:srgbClr val="000000"/>
                          </a:solidFill>
                          <a:effectLst/>
                          <a:latin typeface="Calibri" panose="020F0502020204030204" pitchFamily="34" charset="0"/>
                        </a:rPr>
                        <a:t>5</a:t>
                      </a:r>
                      <a:endParaRPr lang="tr-TR"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3200" dirty="0" smtClean="0">
                          <a:latin typeface="Times New Roman" panose="02020603050405020304" pitchFamily="18" charset="0"/>
                          <a:cs typeface="Times New Roman" panose="02020603050405020304" pitchFamily="18" charset="0"/>
                        </a:rPr>
                        <a:t>€ </a:t>
                      </a:r>
                      <a:r>
                        <a:rPr lang="tr-TR" sz="3200" b="0" i="0" u="none" strike="noStrike" dirty="0" smtClean="0">
                          <a:solidFill>
                            <a:srgbClr val="000000"/>
                          </a:solidFill>
                          <a:effectLst/>
                          <a:latin typeface="Calibri" panose="020F0502020204030204" pitchFamily="34" charset="0"/>
                        </a:rPr>
                        <a:t>1.800</a:t>
                      </a:r>
                      <a:endParaRPr lang="tr-TR" sz="3200" b="0" i="0" u="none" strike="noStrike" dirty="0">
                        <a:solidFill>
                          <a:srgbClr val="000000"/>
                        </a:solidFill>
                        <a:effectLst/>
                        <a:latin typeface="Calibri" panose="020F0502020204030204" pitchFamily="34" charset="0"/>
                      </a:endParaRPr>
                    </a:p>
                  </a:txBody>
                  <a:tcPr marL="9525" marR="9525" marT="9525" marB="0" anchor="b"/>
                </a:tc>
              </a:tr>
              <a:tr h="742439">
                <a:tc>
                  <a:txBody>
                    <a:bodyPr/>
                    <a:lstStyle/>
                    <a:p>
                      <a:pPr algn="l" fontAlgn="b"/>
                      <a:endParaRPr lang="tr-TR" sz="3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3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3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3200" dirty="0" smtClean="0">
                          <a:latin typeface="Times New Roman" panose="02020603050405020304" pitchFamily="18" charset="0"/>
                          <a:cs typeface="Times New Roman" panose="02020603050405020304" pitchFamily="18" charset="0"/>
                        </a:rPr>
                        <a:t>€ </a:t>
                      </a:r>
                      <a:r>
                        <a:rPr lang="tr-TR" sz="3200" b="1" i="0" u="none" strike="noStrike" dirty="0" smtClean="0">
                          <a:solidFill>
                            <a:srgbClr val="000000"/>
                          </a:solidFill>
                          <a:effectLst/>
                          <a:latin typeface="Calibri" panose="020F0502020204030204" pitchFamily="34" charset="0"/>
                        </a:rPr>
                        <a:t>6.120</a:t>
                      </a:r>
                      <a:endParaRPr lang="tr-TR" sz="32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 xmlns:p14="http://schemas.microsoft.com/office/powerpoint/2010/main" val="1529311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TEŞEKKÜRLER…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 xmlns:p14="http://schemas.microsoft.com/office/powerpoint/2010/main" val="3883787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28298" y="2011907"/>
            <a:ext cx="11072884" cy="3124201"/>
          </a:xfrm>
        </p:spPr>
        <p:txBody>
          <a:bodyPr>
            <a:noAutofit/>
          </a:bodyPr>
          <a:lstStyle/>
          <a:p>
            <a:r>
              <a:rPr lang="tr-TR" sz="3600" dirty="0" smtClean="0"/>
              <a:t>Programı		:</a:t>
            </a:r>
            <a:r>
              <a:rPr lang="tr-TR" sz="3600" dirty="0" err="1" smtClean="0"/>
              <a:t>Erasmus</a:t>
            </a:r>
            <a:r>
              <a:rPr lang="tr-TR" sz="3600" dirty="0" smtClean="0"/>
              <a:t>+</a:t>
            </a:r>
          </a:p>
          <a:p>
            <a:r>
              <a:rPr lang="tr-TR" sz="3600" dirty="0" smtClean="0"/>
              <a:t>Ana </a:t>
            </a:r>
            <a:r>
              <a:rPr lang="tr-TR" sz="3600" dirty="0"/>
              <a:t>Eylem	</a:t>
            </a:r>
            <a:r>
              <a:rPr lang="tr-TR" sz="3600" dirty="0" smtClean="0"/>
              <a:t>:Bireylerin Öğrenme Hareketliliği</a:t>
            </a:r>
          </a:p>
          <a:p>
            <a:r>
              <a:rPr lang="tr-TR" sz="3600" dirty="0" smtClean="0"/>
              <a:t>Eylem			:Öğrenici ve Personel Hareketliliği</a:t>
            </a:r>
          </a:p>
          <a:p>
            <a:r>
              <a:rPr lang="tr-TR" sz="3600" dirty="0" smtClean="0"/>
              <a:t>Eylem Türü	:Mesleki Eğitim öğrenici ve personel hareketliliği</a:t>
            </a:r>
            <a:endParaRPr lang="tr-TR" sz="3600" dirty="0"/>
          </a:p>
        </p:txBody>
      </p:sp>
    </p:spTree>
    <p:extLst>
      <p:ext uri="{BB962C8B-B14F-4D97-AF65-F5344CB8AC3E}">
        <p14:creationId xmlns="" xmlns:p14="http://schemas.microsoft.com/office/powerpoint/2010/main" val="381475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a:t>Kurumsal olarak amaçlarımız:</a:t>
            </a:r>
            <a:br>
              <a:rPr lang="tr-TR" sz="4800" b="1" dirty="0"/>
            </a:br>
            <a:endParaRPr lang="tr-TR" sz="4800" b="1" dirty="0"/>
          </a:p>
        </p:txBody>
      </p:sp>
      <p:sp>
        <p:nvSpPr>
          <p:cNvPr id="3" name="İçerik Yer Tutucusu 2"/>
          <p:cNvSpPr>
            <a:spLocks noGrp="1"/>
          </p:cNvSpPr>
          <p:nvPr>
            <p:ph idx="1"/>
          </p:nvPr>
        </p:nvSpPr>
        <p:spPr/>
        <p:txBody>
          <a:bodyPr>
            <a:noAutofit/>
          </a:bodyPr>
          <a:lstStyle/>
          <a:p>
            <a:r>
              <a:rPr lang="tr-TR" sz="3200" dirty="0" smtClean="0"/>
              <a:t>1</a:t>
            </a:r>
            <a:r>
              <a:rPr lang="tr-TR" sz="3200" dirty="0"/>
              <a:t>. Kurumun proje yönetim ve uygulama tecrübesini artırmak.</a:t>
            </a:r>
          </a:p>
          <a:p>
            <a:r>
              <a:rPr lang="tr-TR" sz="3200" dirty="0"/>
              <a:t>2. Kurumun Avrupa Birliği üye ülkeleriyle ortaklıklarını ve ilişkilerini geliştirmek, diğer projelerde birlikte çalışma alt yapısı oluşturmak.</a:t>
            </a:r>
          </a:p>
          <a:p>
            <a:r>
              <a:rPr lang="tr-TR" sz="3200" dirty="0"/>
              <a:t>3. Öğrencilerin okula ve derslerine bakışlarında motivasyon sağlamak.</a:t>
            </a:r>
          </a:p>
        </p:txBody>
      </p:sp>
    </p:spTree>
    <p:extLst>
      <p:ext uri="{BB962C8B-B14F-4D97-AF65-F5344CB8AC3E}">
        <p14:creationId xmlns="" xmlns:p14="http://schemas.microsoft.com/office/powerpoint/2010/main" val="4220603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smtClean="0"/>
              <a:t>Öğrencilerimiz İçin Proje Amaçları</a:t>
            </a:r>
            <a:r>
              <a:rPr lang="tr-TR" sz="4800" b="1" dirty="0"/>
              <a:t/>
            </a:r>
            <a:br>
              <a:rPr lang="tr-TR" sz="4800" b="1" dirty="0"/>
            </a:br>
            <a:endParaRPr lang="tr-TR" sz="4800" b="1" dirty="0"/>
          </a:p>
        </p:txBody>
      </p:sp>
      <p:sp>
        <p:nvSpPr>
          <p:cNvPr id="3" name="İçerik Yer Tutucusu 2"/>
          <p:cNvSpPr>
            <a:spLocks noGrp="1"/>
          </p:cNvSpPr>
          <p:nvPr>
            <p:ph idx="1"/>
          </p:nvPr>
        </p:nvSpPr>
        <p:spPr>
          <a:xfrm>
            <a:off x="1484310" y="2230270"/>
            <a:ext cx="10018713" cy="3124201"/>
          </a:xfrm>
        </p:spPr>
        <p:txBody>
          <a:bodyPr>
            <a:noAutofit/>
          </a:bodyPr>
          <a:lstStyle/>
          <a:p>
            <a:endParaRPr lang="tr-TR" sz="4000" dirty="0"/>
          </a:p>
          <a:p>
            <a:r>
              <a:rPr lang="tr-TR" sz="3200" dirty="0"/>
              <a:t>1. Dil becerilerinin arttırılması ve gelişmesi.</a:t>
            </a:r>
          </a:p>
          <a:p>
            <a:r>
              <a:rPr lang="tr-TR" sz="3200" dirty="0"/>
              <a:t>2. Sosyal iletişim ve kültürler arası kaynaşma.</a:t>
            </a:r>
          </a:p>
          <a:p>
            <a:r>
              <a:rPr lang="tr-TR" sz="3200" dirty="0"/>
              <a:t>3. Öğrendiği mesleki bilgilerin uluslar arası düzeyde gelişmesi ve uygulama imkanı elde ederek kişisel ve mesleki gelişimde farklı boyutlar  elde etmek.</a:t>
            </a:r>
          </a:p>
          <a:p>
            <a:r>
              <a:rPr lang="tr-TR" sz="3200" dirty="0"/>
              <a:t>4. Öğrenimlerinin farklı ülkelerde gerçekleşmesi sayesinde öğrencilerin girişimcilik </a:t>
            </a:r>
            <a:r>
              <a:rPr lang="tr-TR" sz="3200" dirty="0" err="1"/>
              <a:t>becerleri</a:t>
            </a:r>
            <a:r>
              <a:rPr lang="tr-TR" sz="3200" dirty="0"/>
              <a:t> artırılması.</a:t>
            </a:r>
          </a:p>
        </p:txBody>
      </p:sp>
    </p:spTree>
    <p:extLst>
      <p:ext uri="{BB962C8B-B14F-4D97-AF65-F5344CB8AC3E}">
        <p14:creationId xmlns="" xmlns:p14="http://schemas.microsoft.com/office/powerpoint/2010/main" val="2541424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smtClean="0"/>
              <a:t>PROJE KATILIMCILARININ SEÇİMİ</a:t>
            </a:r>
            <a:endParaRPr lang="tr-TR" sz="4800" b="1" dirty="0"/>
          </a:p>
        </p:txBody>
      </p:sp>
      <p:sp>
        <p:nvSpPr>
          <p:cNvPr id="3" name="İçerik Yer Tutucusu 2"/>
          <p:cNvSpPr>
            <a:spLocks noGrp="1"/>
          </p:cNvSpPr>
          <p:nvPr>
            <p:ph idx="1"/>
          </p:nvPr>
        </p:nvSpPr>
        <p:spPr/>
        <p:txBody>
          <a:bodyPr>
            <a:noAutofit/>
          </a:bodyPr>
          <a:lstStyle/>
          <a:p>
            <a:r>
              <a:rPr lang="tr-TR" sz="3200" dirty="0"/>
              <a:t>K</a:t>
            </a:r>
            <a:r>
              <a:rPr lang="tr-TR" sz="3200" dirty="0" smtClean="0"/>
              <a:t>astamonu </a:t>
            </a:r>
            <a:r>
              <a:rPr lang="tr-TR" sz="3200" dirty="0"/>
              <a:t>Mesleki ve Teknik Anadolu Lisesinde öğrenim gören </a:t>
            </a:r>
            <a:r>
              <a:rPr lang="tr-TR" sz="3200" dirty="0" smtClean="0"/>
              <a:t>10 öğrenci</a:t>
            </a:r>
            <a:r>
              <a:rPr lang="tr-TR" sz="3200" dirty="0"/>
              <a:t>, </a:t>
            </a:r>
            <a:r>
              <a:rPr lang="tr-TR" sz="3200" dirty="0" smtClean="0"/>
              <a:t>2 </a:t>
            </a:r>
            <a:r>
              <a:rPr lang="tr-TR" sz="3200" dirty="0"/>
              <a:t>koordinatör </a:t>
            </a:r>
            <a:r>
              <a:rPr lang="tr-TR" sz="3200" dirty="0" smtClean="0"/>
              <a:t>öğretmen (REFAKATÇİ)  </a:t>
            </a:r>
            <a:r>
              <a:rPr lang="tr-TR" sz="3200" dirty="0"/>
              <a:t>ve iş başı eğitim için </a:t>
            </a:r>
            <a:r>
              <a:rPr lang="tr-TR" sz="3200" dirty="0" smtClean="0"/>
              <a:t>5 öğretmenden </a:t>
            </a:r>
            <a:r>
              <a:rPr lang="tr-TR" sz="3200" dirty="0"/>
              <a:t>oluşacaktır. Öğrencilerimiz farklı alanlardan eşit </a:t>
            </a:r>
            <a:r>
              <a:rPr lang="tr-TR" sz="3200" dirty="0" smtClean="0"/>
              <a:t>sayıda, başarılı</a:t>
            </a:r>
            <a:r>
              <a:rPr lang="tr-TR" sz="3200" dirty="0"/>
              <a:t>, devamsızlığı fazla olmayan, dil yeterliliği olan ve davranış notu yüksek olan öğrencilerden seçileceklerdir.</a:t>
            </a:r>
          </a:p>
        </p:txBody>
      </p:sp>
    </p:spTree>
    <p:extLst>
      <p:ext uri="{BB962C8B-B14F-4D97-AF65-F5344CB8AC3E}">
        <p14:creationId xmlns="" xmlns:p14="http://schemas.microsoft.com/office/powerpoint/2010/main" val="1781034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2428" y="139890"/>
            <a:ext cx="10018713" cy="1752599"/>
          </a:xfrm>
        </p:spPr>
        <p:txBody>
          <a:bodyPr>
            <a:normAutofit/>
          </a:bodyPr>
          <a:lstStyle/>
          <a:p>
            <a:r>
              <a:rPr lang="tr-TR" b="1" dirty="0" smtClean="0"/>
              <a:t>PROJEDEN BEKLENEN KAZANIMLAR</a:t>
            </a:r>
            <a:r>
              <a:rPr lang="tr-TR" sz="4800" b="1" dirty="0"/>
              <a:t/>
            </a:r>
            <a:br>
              <a:rPr lang="tr-TR" sz="4800" b="1" dirty="0"/>
            </a:br>
            <a:endParaRPr lang="tr-TR" sz="4800" b="1" dirty="0"/>
          </a:p>
        </p:txBody>
      </p:sp>
      <p:sp>
        <p:nvSpPr>
          <p:cNvPr id="3" name="İçerik Yer Tutucusu 2"/>
          <p:cNvSpPr>
            <a:spLocks noGrp="1"/>
          </p:cNvSpPr>
          <p:nvPr>
            <p:ph idx="1"/>
          </p:nvPr>
        </p:nvSpPr>
        <p:spPr>
          <a:xfrm>
            <a:off x="791570" y="1187355"/>
            <a:ext cx="11400430" cy="5670645"/>
          </a:xfrm>
        </p:spPr>
        <p:txBody>
          <a:bodyPr>
            <a:noAutofit/>
          </a:bodyPr>
          <a:lstStyle/>
          <a:p>
            <a:r>
              <a:rPr lang="tr-TR" sz="2200" b="1" dirty="0"/>
              <a:t>1. Dil becerileri: Proje öncesi günlük konuşma ve giriş seviyesi dil hazırlığı yapılacaktır. Dil eğitimleri neticesinde verilen eğitimler sertifikalandırılacaktır. Kurslar , Halk Eğitim Merkezi tarafından organize edilecektir. İki grup halinde öğrenci ve öğretmenlere yönelik olarak ,Almanca veya İngilizce dillerinde ,128 saat seyahat ve konaklama konulu dil eğitimi verilecektir. Bu eğitimler sonunda katılımcılara sertifika verilecektir. </a:t>
            </a:r>
          </a:p>
          <a:p>
            <a:r>
              <a:rPr lang="tr-TR" sz="2200" b="1" dirty="0"/>
              <a:t>2. Sosyal İletişim: Proje sonrası anket yapılarak öğrencilere sağladığı katkılar analiz edilecektir.</a:t>
            </a:r>
          </a:p>
          <a:p>
            <a:r>
              <a:rPr lang="tr-TR" sz="2200" b="1" dirty="0"/>
              <a:t>3. Kültürel Gelişim: Öğrencilerin staj yapacakları ülkenin </a:t>
            </a:r>
            <a:r>
              <a:rPr lang="tr-TR" sz="2200" b="1" dirty="0" err="1"/>
              <a:t>kültürel,sosyal</a:t>
            </a:r>
            <a:r>
              <a:rPr lang="tr-TR" sz="2200" b="1" dirty="0"/>
              <a:t> ve eğitim özelliklerini öğrenmeleri</a:t>
            </a:r>
            <a:r>
              <a:rPr lang="tr-TR" sz="2200" b="1" dirty="0" smtClean="0"/>
              <a:t>, onların </a:t>
            </a:r>
            <a:r>
              <a:rPr lang="tr-TR" sz="2200" b="1" dirty="0"/>
              <a:t>kişisel ve mesleki gelişimlerine katkı sağlayacaktır. </a:t>
            </a:r>
          </a:p>
          <a:p>
            <a:r>
              <a:rPr lang="tr-TR" sz="2200" b="1" dirty="0"/>
              <a:t>4. Mesleki Beceriler: </a:t>
            </a:r>
            <a:r>
              <a:rPr lang="tr-TR" sz="2200" b="1" dirty="0" smtClean="0"/>
              <a:t>Becerilerin </a:t>
            </a:r>
            <a:r>
              <a:rPr lang="tr-TR" sz="2200" b="1" dirty="0"/>
              <a:t>tanınması için ulusal düzeyde yapılan iş yeri staj uygulaması yurtdışında ortak ülkede gerçekleştirilecektir. Bu staj firma tarafından belgelendirilecek ve staj çalışması olarak kabul edilecektir. Bu belge ile 15 günlük beceri eğitimi </a:t>
            </a:r>
            <a:r>
              <a:rPr lang="tr-TR" sz="2200" b="1" dirty="0" smtClean="0"/>
              <a:t>tanınacaktır.</a:t>
            </a:r>
          </a:p>
          <a:p>
            <a:r>
              <a:rPr lang="tr-TR" sz="2200" b="1" dirty="0"/>
              <a:t>e</a:t>
            </a:r>
            <a:r>
              <a:rPr lang="tr-TR" sz="2200" b="1" dirty="0" smtClean="0"/>
              <a:t>ğitim </a:t>
            </a:r>
            <a:r>
              <a:rPr lang="tr-TR" sz="2200" b="1" dirty="0"/>
              <a:t>alan öğrenciler edinecekleri beceriler gelecekte istihdam edilmelerinde avantaj sağlayacaktır</a:t>
            </a:r>
            <a:r>
              <a:rPr lang="tr-TR" sz="2200" b="1" dirty="0" smtClean="0"/>
              <a:t>.</a:t>
            </a:r>
            <a:endParaRPr lang="tr-TR" sz="2200" b="1" dirty="0"/>
          </a:p>
        </p:txBody>
      </p:sp>
    </p:spTree>
    <p:extLst>
      <p:ext uri="{BB962C8B-B14F-4D97-AF65-F5344CB8AC3E}">
        <p14:creationId xmlns="" xmlns:p14="http://schemas.microsoft.com/office/powerpoint/2010/main" val="2710309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Akışlar  . İş </a:t>
            </a:r>
            <a:r>
              <a:rPr lang="tr-TR" b="1" dirty="0"/>
              <a:t>B</a:t>
            </a:r>
            <a:r>
              <a:rPr lang="tr-TR" b="1" dirty="0" smtClean="0"/>
              <a:t>aşı Eğitim Çalışmaları;</a:t>
            </a:r>
            <a:endParaRPr lang="tr-TR" b="1" dirty="0"/>
          </a:p>
        </p:txBody>
      </p:sp>
      <p:sp>
        <p:nvSpPr>
          <p:cNvPr id="3" name="İçerik Yer Tutucusu 2"/>
          <p:cNvSpPr>
            <a:spLocks noGrp="1"/>
          </p:cNvSpPr>
          <p:nvPr>
            <p:ph idx="1"/>
          </p:nvPr>
        </p:nvSpPr>
        <p:spPr>
          <a:xfrm>
            <a:off x="777922" y="1738947"/>
            <a:ext cx="11414078" cy="4061352"/>
          </a:xfrm>
        </p:spPr>
        <p:txBody>
          <a:bodyPr>
            <a:normAutofit/>
          </a:bodyPr>
          <a:lstStyle/>
          <a:p>
            <a:r>
              <a:rPr lang="tr-TR" sz="3200" dirty="0" smtClean="0"/>
              <a:t>İnşaat Teknolojisi </a:t>
            </a:r>
            <a:r>
              <a:rPr lang="tr-TR" sz="3200" dirty="0"/>
              <a:t>Alanı; </a:t>
            </a:r>
            <a:r>
              <a:rPr lang="tr-TR" sz="3200" dirty="0" smtClean="0"/>
              <a:t>2 öğretmen (Almanya)</a:t>
            </a:r>
          </a:p>
          <a:p>
            <a:r>
              <a:rPr lang="tr-TR" sz="3200" dirty="0" smtClean="0"/>
              <a:t>Metal  Teknolojisi </a:t>
            </a:r>
            <a:r>
              <a:rPr lang="tr-TR" sz="3200" dirty="0"/>
              <a:t>Alanı; </a:t>
            </a:r>
            <a:r>
              <a:rPr lang="tr-TR" sz="3200" dirty="0" smtClean="0"/>
              <a:t>1 öğretmen (Almanya)</a:t>
            </a:r>
          </a:p>
          <a:p>
            <a:r>
              <a:rPr lang="tr-TR" sz="3200" dirty="0" smtClean="0"/>
              <a:t>Motorlu </a:t>
            </a:r>
            <a:r>
              <a:rPr lang="tr-TR" sz="3200" dirty="0" err="1" smtClean="0"/>
              <a:t>AraçlarTeknololisi</a:t>
            </a:r>
            <a:r>
              <a:rPr lang="tr-TR" sz="3200" dirty="0" smtClean="0"/>
              <a:t> </a:t>
            </a:r>
            <a:r>
              <a:rPr lang="tr-TR" sz="3200" dirty="0"/>
              <a:t>Alanı; </a:t>
            </a:r>
            <a:r>
              <a:rPr lang="tr-TR" sz="3200" dirty="0" smtClean="0"/>
              <a:t>2öğretmen (Almanya)</a:t>
            </a:r>
          </a:p>
          <a:p>
            <a:pPr>
              <a:buNone/>
            </a:pPr>
            <a:endParaRPr lang="tr-TR" sz="3200" dirty="0"/>
          </a:p>
        </p:txBody>
      </p:sp>
    </p:spTree>
    <p:extLst>
      <p:ext uri="{BB962C8B-B14F-4D97-AF65-F5344CB8AC3E}">
        <p14:creationId xmlns="" xmlns:p14="http://schemas.microsoft.com/office/powerpoint/2010/main" val="4016626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Staj </a:t>
            </a:r>
            <a:r>
              <a:rPr lang="tr-TR" b="1" dirty="0"/>
              <a:t>Çalışmaları;</a:t>
            </a:r>
          </a:p>
        </p:txBody>
      </p:sp>
      <p:sp>
        <p:nvSpPr>
          <p:cNvPr id="3" name="İçerik Yer Tutucusu 2"/>
          <p:cNvSpPr>
            <a:spLocks noGrp="1"/>
          </p:cNvSpPr>
          <p:nvPr>
            <p:ph idx="1"/>
          </p:nvPr>
        </p:nvSpPr>
        <p:spPr>
          <a:xfrm>
            <a:off x="777922" y="1738946"/>
            <a:ext cx="11414078" cy="4689149"/>
          </a:xfrm>
        </p:spPr>
        <p:txBody>
          <a:bodyPr>
            <a:normAutofit/>
          </a:bodyPr>
          <a:lstStyle/>
          <a:p>
            <a:r>
              <a:rPr lang="tr-TR" sz="3200" dirty="0" smtClean="0"/>
              <a:t>İnşaat </a:t>
            </a:r>
            <a:r>
              <a:rPr lang="tr-TR" sz="3200" dirty="0"/>
              <a:t>Teknolojisi Alanı; </a:t>
            </a:r>
            <a:r>
              <a:rPr lang="tr-TR" sz="3200" dirty="0" smtClean="0"/>
              <a:t>4</a:t>
            </a:r>
            <a:r>
              <a:rPr lang="tr-TR" sz="3200" dirty="0" smtClean="0"/>
              <a:t> </a:t>
            </a:r>
            <a:r>
              <a:rPr lang="tr-TR" sz="3200" dirty="0" smtClean="0"/>
              <a:t>öğrenci,</a:t>
            </a:r>
          </a:p>
          <a:p>
            <a:r>
              <a:rPr lang="tr-TR" sz="3200" dirty="0" smtClean="0"/>
              <a:t>Metal  Teknolojisi </a:t>
            </a:r>
            <a:r>
              <a:rPr lang="tr-TR" sz="3200" dirty="0"/>
              <a:t>Alanı; </a:t>
            </a:r>
            <a:r>
              <a:rPr lang="tr-TR" sz="3200" dirty="0" smtClean="0"/>
              <a:t>3 öğrenci</a:t>
            </a:r>
            <a:r>
              <a:rPr lang="tr-TR" sz="3200" dirty="0"/>
              <a:t>, 1 refakatçi  </a:t>
            </a:r>
            <a:r>
              <a:rPr lang="tr-TR" sz="3200" dirty="0" smtClean="0"/>
              <a:t>öğretmen</a:t>
            </a:r>
          </a:p>
          <a:p>
            <a:r>
              <a:rPr lang="tr-TR" sz="3200" dirty="0" smtClean="0"/>
              <a:t>Motorlu </a:t>
            </a:r>
            <a:r>
              <a:rPr lang="tr-TR" sz="3200" dirty="0" err="1" smtClean="0"/>
              <a:t>AraçalrTeknololisi</a:t>
            </a:r>
            <a:r>
              <a:rPr lang="tr-TR" sz="3200" dirty="0" smtClean="0"/>
              <a:t> </a:t>
            </a:r>
            <a:r>
              <a:rPr lang="tr-TR" sz="3200" dirty="0"/>
              <a:t>Alanı; </a:t>
            </a:r>
            <a:r>
              <a:rPr lang="tr-TR" sz="3200" dirty="0" smtClean="0"/>
              <a:t>3 öğrenci,1 </a:t>
            </a:r>
            <a:r>
              <a:rPr lang="tr-TR" sz="3200" dirty="0"/>
              <a:t>refakatçi </a:t>
            </a:r>
            <a:r>
              <a:rPr lang="tr-TR" sz="3200" dirty="0" smtClean="0"/>
              <a:t>öğretmen</a:t>
            </a:r>
          </a:p>
          <a:p>
            <a:r>
              <a:rPr lang="tr-TR" sz="3200" dirty="0" smtClean="0"/>
              <a:t>Proje çalışmalarına katılacaktır.</a:t>
            </a:r>
            <a:endParaRPr lang="tr-TR" sz="3200" dirty="0"/>
          </a:p>
        </p:txBody>
      </p:sp>
    </p:spTree>
    <p:extLst>
      <p:ext uri="{BB962C8B-B14F-4D97-AF65-F5344CB8AC3E}">
        <p14:creationId xmlns="" xmlns:p14="http://schemas.microsoft.com/office/powerpoint/2010/main" val="4084822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PROJE AKIŞ TARİHLERİ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 xmlns:p14="http://schemas.microsoft.com/office/powerpoint/2010/main" val="18740976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TM03457496[[fn=Paralaks]]</Template>
  <TotalTime>225</TotalTime>
  <Words>531</Words>
  <Application>Microsoft Office PowerPoint</Application>
  <PresentationFormat>Özel</PresentationFormat>
  <Paragraphs>93</Paragraphs>
  <Slides>19</Slides>
  <Notes>19</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Paralaks</vt:lpstr>
      <vt:lpstr>‘’Avrupada Mesleki Deneyim’’ Projesi</vt:lpstr>
      <vt:lpstr>Slayt 2</vt:lpstr>
      <vt:lpstr>Kurumsal olarak amaçlarımız: </vt:lpstr>
      <vt:lpstr>Öğrencilerimiz İçin Proje Amaçları </vt:lpstr>
      <vt:lpstr>PROJE KATILIMCILARININ SEÇİMİ</vt:lpstr>
      <vt:lpstr>PROJEDEN BEKLENEN KAZANIMLAR </vt:lpstr>
      <vt:lpstr>Akışlar  . İş Başı Eğitim Çalışmaları;</vt:lpstr>
      <vt:lpstr>Staj Çalışmaları;</vt:lpstr>
      <vt:lpstr>PROJE AKIŞ TARİHLERİ</vt:lpstr>
      <vt:lpstr>İnşaat  Teknolojisi Alanı – Yapı Ressamlığı Dalı</vt:lpstr>
      <vt:lpstr>Slayt 11</vt:lpstr>
      <vt:lpstr>Motorlu AraçlarTeknolojisi Alanı </vt:lpstr>
      <vt:lpstr>Slayt 13</vt:lpstr>
      <vt:lpstr>Metal Teknolojisi Alanı-Kaynakçılık Dalı </vt:lpstr>
      <vt:lpstr>Slayt 15</vt:lpstr>
      <vt:lpstr>BÜTÇE</vt:lpstr>
      <vt:lpstr>BİREYSEL DESTEK</vt:lpstr>
      <vt:lpstr>YOL GİDERİ</vt:lpstr>
      <vt:lpstr>TEŞEKKÜRLER…</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Deneyimin Arttırılması ve Geliştirilmesi Prejesi</dc:title>
  <dc:creator>bberatakin@gmail.com</dc:creator>
  <cp:lastModifiedBy>w7</cp:lastModifiedBy>
  <cp:revision>37</cp:revision>
  <cp:lastPrinted>2017-02-09T05:45:10Z</cp:lastPrinted>
  <dcterms:created xsi:type="dcterms:W3CDTF">2017-02-08T17:00:28Z</dcterms:created>
  <dcterms:modified xsi:type="dcterms:W3CDTF">2019-02-17T09:28:03Z</dcterms:modified>
</cp:coreProperties>
</file>